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300" r:id="rId3"/>
    <p:sldId id="258" r:id="rId4"/>
    <p:sldId id="284" r:id="rId5"/>
    <p:sldId id="288" r:id="rId6"/>
    <p:sldId id="289" r:id="rId7"/>
    <p:sldId id="291" r:id="rId8"/>
    <p:sldId id="292" r:id="rId9"/>
    <p:sldId id="301" r:id="rId10"/>
    <p:sldId id="302" r:id="rId11"/>
    <p:sldId id="303" r:id="rId12"/>
    <p:sldId id="304" r:id="rId13"/>
    <p:sldId id="297" r:id="rId14"/>
    <p:sldId id="267" r:id="rId15"/>
    <p:sldId id="299" r:id="rId16"/>
    <p:sldId id="281" r:id="rId17"/>
  </p:sldIdLst>
  <p:sldSz cx="9144000" cy="6858000" type="screen4x3"/>
  <p:notesSz cx="6834188" cy="99790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24" autoAdjust="0"/>
  </p:normalViewPr>
  <p:slideViewPr>
    <p:cSldViewPr>
      <p:cViewPr>
        <p:scale>
          <a:sx n="50" d="100"/>
          <a:sy n="50" d="100"/>
        </p:scale>
        <p:origin x="-19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8B617-5928-014F-BC0E-0F407D396A07}" type="doc">
      <dgm:prSet loTypeId="urn:microsoft.com/office/officeart/2005/8/layout/hierarchy4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CA75D63E-EFAB-2E4B-A638-E0051119EB5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LIBRE ACCESO</a:t>
          </a:r>
          <a:endParaRPr lang="es-ES" dirty="0"/>
        </a:p>
      </dgm:t>
    </dgm:pt>
    <dgm:pt modelId="{8F01E7BD-E9FD-254F-B4AD-1471B72B5E8F}" type="parTrans" cxnId="{9D1F8456-1764-EF4F-9C47-26925108707B}">
      <dgm:prSet/>
      <dgm:spPr/>
      <dgm:t>
        <a:bodyPr/>
        <a:lstStyle/>
        <a:p>
          <a:endParaRPr lang="es-ES"/>
        </a:p>
      </dgm:t>
    </dgm:pt>
    <dgm:pt modelId="{D9D6BAA1-793B-9245-90B0-D1C8BF37D246}" type="sibTrans" cxnId="{9D1F8456-1764-EF4F-9C47-26925108707B}">
      <dgm:prSet/>
      <dgm:spPr/>
      <dgm:t>
        <a:bodyPr/>
        <a:lstStyle/>
        <a:p>
          <a:endParaRPr lang="es-ES"/>
        </a:p>
      </dgm:t>
    </dgm:pt>
    <dgm:pt modelId="{E67BE4D4-B389-964D-964C-B6BC6815BB32}">
      <dgm:prSet phldrT="[Texto]"/>
      <dgm:spPr>
        <a:solidFill>
          <a:srgbClr val="215968"/>
        </a:solidFill>
      </dgm:spPr>
      <dgm:t>
        <a:bodyPr/>
        <a:lstStyle/>
        <a:p>
          <a:r>
            <a:rPr lang="es-ES" dirty="0" smtClean="0"/>
            <a:t>PROTEGIDA</a:t>
          </a:r>
          <a:endParaRPr lang="es-ES" dirty="0"/>
        </a:p>
      </dgm:t>
    </dgm:pt>
    <dgm:pt modelId="{5A2F98C6-68D2-4942-9833-0D67BE51465E}" type="parTrans" cxnId="{BF5E6729-2DA2-F344-A578-1293177EBECE}">
      <dgm:prSet/>
      <dgm:spPr/>
      <dgm:t>
        <a:bodyPr/>
        <a:lstStyle/>
        <a:p>
          <a:endParaRPr lang="es-ES"/>
        </a:p>
      </dgm:t>
    </dgm:pt>
    <dgm:pt modelId="{21168385-5684-CE48-BE1C-CE63C4F62772}" type="sibTrans" cxnId="{BF5E6729-2DA2-F344-A578-1293177EBECE}">
      <dgm:prSet/>
      <dgm:spPr/>
      <dgm:t>
        <a:bodyPr/>
        <a:lstStyle/>
        <a:p>
          <a:endParaRPr lang="es-ES"/>
        </a:p>
      </dgm:t>
    </dgm:pt>
    <dgm:pt modelId="{7A3C06D8-3C0B-D74E-8226-3937FCEC668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CONFIDENCIAL</a:t>
          </a:r>
          <a:endParaRPr lang="es-ES" dirty="0"/>
        </a:p>
      </dgm:t>
    </dgm:pt>
    <dgm:pt modelId="{BFB88597-C084-044D-88F9-B8EBF4144473}" type="parTrans" cxnId="{3ECCDFD2-AE9A-3442-9917-B218D18E1D49}">
      <dgm:prSet/>
      <dgm:spPr/>
      <dgm:t>
        <a:bodyPr/>
        <a:lstStyle/>
        <a:p>
          <a:endParaRPr lang="es-ES"/>
        </a:p>
      </dgm:t>
    </dgm:pt>
    <dgm:pt modelId="{1BA13F27-915C-B24C-A0FE-53300F2E692D}" type="sibTrans" cxnId="{3ECCDFD2-AE9A-3442-9917-B218D18E1D49}">
      <dgm:prSet/>
      <dgm:spPr/>
      <dgm:t>
        <a:bodyPr/>
        <a:lstStyle/>
        <a:p>
          <a:endParaRPr lang="es-ES"/>
        </a:p>
      </dgm:t>
    </dgm:pt>
    <dgm:pt modelId="{5A4D3B89-F1AB-1A4D-91C0-DFCA608C56D9}">
      <dgm:prSet phldrT="[Texto]"/>
      <dgm:spPr>
        <a:solidFill>
          <a:srgbClr val="143640"/>
        </a:solidFill>
      </dgm:spPr>
      <dgm:t>
        <a:bodyPr/>
        <a:lstStyle/>
        <a:p>
          <a:r>
            <a:rPr lang="es-ES" dirty="0" smtClean="0"/>
            <a:t>INFORMACIÓN PÚBLICA</a:t>
          </a:r>
          <a:endParaRPr lang="es-ES" dirty="0"/>
        </a:p>
      </dgm:t>
    </dgm:pt>
    <dgm:pt modelId="{0762FEB3-E010-3043-8A7D-9F5061BF3F48}" type="parTrans" cxnId="{84907E2D-5629-4346-A130-BC0DE1358073}">
      <dgm:prSet/>
      <dgm:spPr/>
      <dgm:t>
        <a:bodyPr/>
        <a:lstStyle/>
        <a:p>
          <a:endParaRPr lang="es-ES"/>
        </a:p>
      </dgm:t>
    </dgm:pt>
    <dgm:pt modelId="{92FFB7BC-39BB-D044-B7F6-BFF64E364038}" type="sibTrans" cxnId="{84907E2D-5629-4346-A130-BC0DE1358073}">
      <dgm:prSet/>
      <dgm:spPr/>
      <dgm:t>
        <a:bodyPr/>
        <a:lstStyle/>
        <a:p>
          <a:endParaRPr lang="es-ES"/>
        </a:p>
      </dgm:t>
    </dgm:pt>
    <dgm:pt modelId="{B984B49C-EDCC-194A-B9BA-F69E5F4AC6A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FUNDAMENTAL</a:t>
          </a:r>
          <a:endParaRPr lang="es-ES" dirty="0"/>
        </a:p>
      </dgm:t>
    </dgm:pt>
    <dgm:pt modelId="{702B86DA-871E-5742-8E58-DCA82DB48DFD}" type="parTrans" cxnId="{C5AB0F63-37F7-AB40-9DED-7F58784EE344}">
      <dgm:prSet/>
      <dgm:spPr/>
      <dgm:t>
        <a:bodyPr/>
        <a:lstStyle/>
        <a:p>
          <a:endParaRPr lang="es-ES"/>
        </a:p>
      </dgm:t>
    </dgm:pt>
    <dgm:pt modelId="{1B2E30C7-71AD-3D4A-A0CF-EBF06BA725EF}" type="sibTrans" cxnId="{C5AB0F63-37F7-AB40-9DED-7F58784EE344}">
      <dgm:prSet/>
      <dgm:spPr/>
      <dgm:t>
        <a:bodyPr/>
        <a:lstStyle/>
        <a:p>
          <a:endParaRPr lang="es-ES"/>
        </a:p>
      </dgm:t>
    </dgm:pt>
    <dgm:pt modelId="{AA3D06F5-CFD2-604A-83B1-59AE54B81BED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ORDINARIA</a:t>
          </a:r>
          <a:endParaRPr lang="es-ES" dirty="0"/>
        </a:p>
      </dgm:t>
    </dgm:pt>
    <dgm:pt modelId="{1D7E3894-9146-7D46-9E0B-6CD72FF2E231}" type="parTrans" cxnId="{A6E73464-7F47-5F44-B3BA-6B0C86748D5E}">
      <dgm:prSet/>
      <dgm:spPr/>
      <dgm:t>
        <a:bodyPr/>
        <a:lstStyle/>
        <a:p>
          <a:endParaRPr lang="es-ES"/>
        </a:p>
      </dgm:t>
    </dgm:pt>
    <dgm:pt modelId="{04BF881C-A66F-C14A-A736-7D340308C52A}" type="sibTrans" cxnId="{A6E73464-7F47-5F44-B3BA-6B0C86748D5E}">
      <dgm:prSet/>
      <dgm:spPr/>
      <dgm:t>
        <a:bodyPr/>
        <a:lstStyle/>
        <a:p>
          <a:endParaRPr lang="es-ES"/>
        </a:p>
      </dgm:t>
    </dgm:pt>
    <dgm:pt modelId="{0944D8E6-6951-694F-958E-5659BDEFB59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 smtClean="0"/>
            <a:t>RESERVADA</a:t>
          </a:r>
          <a:endParaRPr lang="es-ES" dirty="0"/>
        </a:p>
      </dgm:t>
    </dgm:pt>
    <dgm:pt modelId="{AFADE49C-FFD1-6D45-B0A8-F98A73EAA7B5}" type="parTrans" cxnId="{22856A50-FF58-0142-A301-DDA5E80E89B6}">
      <dgm:prSet/>
      <dgm:spPr/>
      <dgm:t>
        <a:bodyPr/>
        <a:lstStyle/>
        <a:p>
          <a:endParaRPr lang="es-ES"/>
        </a:p>
      </dgm:t>
    </dgm:pt>
    <dgm:pt modelId="{9E85DF4F-F7A1-FD43-9C39-CB37CA9D951A}" type="sibTrans" cxnId="{22856A50-FF58-0142-A301-DDA5E80E89B6}">
      <dgm:prSet/>
      <dgm:spPr/>
      <dgm:t>
        <a:bodyPr/>
        <a:lstStyle/>
        <a:p>
          <a:endParaRPr lang="es-ES"/>
        </a:p>
      </dgm:t>
    </dgm:pt>
    <dgm:pt modelId="{B0429CF3-E410-0847-9DF9-B31ED9D3A6C7}" type="pres">
      <dgm:prSet presAssocID="{FBB8B617-5928-014F-BC0E-0F407D396A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A8E8A1-FA00-E44D-A9D1-26526FA768C3}" type="pres">
      <dgm:prSet presAssocID="{5A4D3B89-F1AB-1A4D-91C0-DFCA608C56D9}" presName="vertOne" presStyleCnt="0"/>
      <dgm:spPr/>
      <dgm:t>
        <a:bodyPr/>
        <a:lstStyle/>
        <a:p>
          <a:endParaRPr lang="es-MX"/>
        </a:p>
      </dgm:t>
    </dgm:pt>
    <dgm:pt modelId="{6B71E02A-08A1-9142-AE09-810AE276A7A4}" type="pres">
      <dgm:prSet presAssocID="{5A4D3B89-F1AB-1A4D-91C0-DFCA608C56D9}" presName="txOne" presStyleLbl="node0" presStyleIdx="0" presStyleCnt="1" custLinFactY="-168721" custLinFactNeighborX="-4833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CEF2F9-13F0-E048-9B1A-6E0A9ADB9854}" type="pres">
      <dgm:prSet presAssocID="{5A4D3B89-F1AB-1A4D-91C0-DFCA608C56D9}" presName="parTransOne" presStyleCnt="0"/>
      <dgm:spPr/>
      <dgm:t>
        <a:bodyPr/>
        <a:lstStyle/>
        <a:p>
          <a:endParaRPr lang="es-MX"/>
        </a:p>
      </dgm:t>
    </dgm:pt>
    <dgm:pt modelId="{125ECD6A-8924-FF4A-AC3A-7849F7C2455D}" type="pres">
      <dgm:prSet presAssocID="{5A4D3B89-F1AB-1A4D-91C0-DFCA608C56D9}" presName="horzOne" presStyleCnt="0"/>
      <dgm:spPr/>
      <dgm:t>
        <a:bodyPr/>
        <a:lstStyle/>
        <a:p>
          <a:endParaRPr lang="es-MX"/>
        </a:p>
      </dgm:t>
    </dgm:pt>
    <dgm:pt modelId="{C6E09A60-7B09-3741-A03E-E27329CF8E0A}" type="pres">
      <dgm:prSet presAssocID="{CA75D63E-EFAB-2E4B-A638-E0051119EB52}" presName="vertTwo" presStyleCnt="0"/>
      <dgm:spPr/>
      <dgm:t>
        <a:bodyPr/>
        <a:lstStyle/>
        <a:p>
          <a:endParaRPr lang="es-MX"/>
        </a:p>
      </dgm:t>
    </dgm:pt>
    <dgm:pt modelId="{35918BDE-CA2C-3E46-A9E2-157C39249F0F}" type="pres">
      <dgm:prSet presAssocID="{CA75D63E-EFAB-2E4B-A638-E0051119EB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79AE3-6690-AE46-A921-6B2BC3214556}" type="pres">
      <dgm:prSet presAssocID="{CA75D63E-EFAB-2E4B-A638-E0051119EB52}" presName="parTransTwo" presStyleCnt="0"/>
      <dgm:spPr/>
      <dgm:t>
        <a:bodyPr/>
        <a:lstStyle/>
        <a:p>
          <a:endParaRPr lang="es-MX"/>
        </a:p>
      </dgm:t>
    </dgm:pt>
    <dgm:pt modelId="{0427863F-8165-E24D-ABE6-59BF9518F40F}" type="pres">
      <dgm:prSet presAssocID="{CA75D63E-EFAB-2E4B-A638-E0051119EB52}" presName="horzTwo" presStyleCnt="0"/>
      <dgm:spPr/>
      <dgm:t>
        <a:bodyPr/>
        <a:lstStyle/>
        <a:p>
          <a:endParaRPr lang="es-MX"/>
        </a:p>
      </dgm:t>
    </dgm:pt>
    <dgm:pt modelId="{BD90200A-015D-6241-BDE4-DB403547AF11}" type="pres">
      <dgm:prSet presAssocID="{B984B49C-EDCC-194A-B9BA-F69E5F4AC6A5}" presName="vertThree" presStyleCnt="0"/>
      <dgm:spPr/>
      <dgm:t>
        <a:bodyPr/>
        <a:lstStyle/>
        <a:p>
          <a:endParaRPr lang="es-MX"/>
        </a:p>
      </dgm:t>
    </dgm:pt>
    <dgm:pt modelId="{D9CBE998-D04A-D945-AE28-A2AFD0A3A657}" type="pres">
      <dgm:prSet presAssocID="{B984B49C-EDCC-194A-B9BA-F69E5F4AC6A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B1456E-99B3-A048-B7D3-7A7F7E0819B8}" type="pres">
      <dgm:prSet presAssocID="{B984B49C-EDCC-194A-B9BA-F69E5F4AC6A5}" presName="horzThree" presStyleCnt="0"/>
      <dgm:spPr/>
      <dgm:t>
        <a:bodyPr/>
        <a:lstStyle/>
        <a:p>
          <a:endParaRPr lang="es-MX"/>
        </a:p>
      </dgm:t>
    </dgm:pt>
    <dgm:pt modelId="{490AFFFC-4551-7E4B-9B51-FE0E530F1C62}" type="pres">
      <dgm:prSet presAssocID="{1B2E30C7-71AD-3D4A-A0CF-EBF06BA725EF}" presName="sibSpaceThree" presStyleCnt="0"/>
      <dgm:spPr/>
      <dgm:t>
        <a:bodyPr/>
        <a:lstStyle/>
        <a:p>
          <a:endParaRPr lang="es-MX"/>
        </a:p>
      </dgm:t>
    </dgm:pt>
    <dgm:pt modelId="{FF95E563-4332-254B-BEA9-F85559DF4BBF}" type="pres">
      <dgm:prSet presAssocID="{AA3D06F5-CFD2-604A-83B1-59AE54B81BED}" presName="vertThree" presStyleCnt="0"/>
      <dgm:spPr/>
      <dgm:t>
        <a:bodyPr/>
        <a:lstStyle/>
        <a:p>
          <a:endParaRPr lang="es-MX"/>
        </a:p>
      </dgm:t>
    </dgm:pt>
    <dgm:pt modelId="{18C21741-C6A5-4B44-890A-7B8151CDD957}" type="pres">
      <dgm:prSet presAssocID="{AA3D06F5-CFD2-604A-83B1-59AE54B81BE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A28EA0-521E-F344-AFFF-DFE99F65E9AB}" type="pres">
      <dgm:prSet presAssocID="{AA3D06F5-CFD2-604A-83B1-59AE54B81BED}" presName="horzThree" presStyleCnt="0"/>
      <dgm:spPr/>
      <dgm:t>
        <a:bodyPr/>
        <a:lstStyle/>
        <a:p>
          <a:endParaRPr lang="es-MX"/>
        </a:p>
      </dgm:t>
    </dgm:pt>
    <dgm:pt modelId="{3389534D-CA9C-164D-9F7E-9C3D4BDE90AB}" type="pres">
      <dgm:prSet presAssocID="{D9D6BAA1-793B-9245-90B0-D1C8BF37D246}" presName="sibSpaceTwo" presStyleCnt="0"/>
      <dgm:spPr/>
      <dgm:t>
        <a:bodyPr/>
        <a:lstStyle/>
        <a:p>
          <a:endParaRPr lang="es-MX"/>
        </a:p>
      </dgm:t>
    </dgm:pt>
    <dgm:pt modelId="{F931F7D2-3595-3B48-B8E0-A91EA82C27C0}" type="pres">
      <dgm:prSet presAssocID="{E67BE4D4-B389-964D-964C-B6BC6815BB32}" presName="vertTwo" presStyleCnt="0"/>
      <dgm:spPr/>
      <dgm:t>
        <a:bodyPr/>
        <a:lstStyle/>
        <a:p>
          <a:endParaRPr lang="es-MX"/>
        </a:p>
      </dgm:t>
    </dgm:pt>
    <dgm:pt modelId="{D63E5993-F4B2-C345-AABB-7FCC946ECC94}" type="pres">
      <dgm:prSet presAssocID="{E67BE4D4-B389-964D-964C-B6BC6815BB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E305-6390-D84A-8416-D6AE84B6ED36}" type="pres">
      <dgm:prSet presAssocID="{E67BE4D4-B389-964D-964C-B6BC6815BB32}" presName="parTransTwo" presStyleCnt="0"/>
      <dgm:spPr/>
      <dgm:t>
        <a:bodyPr/>
        <a:lstStyle/>
        <a:p>
          <a:endParaRPr lang="es-MX"/>
        </a:p>
      </dgm:t>
    </dgm:pt>
    <dgm:pt modelId="{2F23C71A-D2D5-3D4C-813B-FB02C322A453}" type="pres">
      <dgm:prSet presAssocID="{E67BE4D4-B389-964D-964C-B6BC6815BB32}" presName="horzTwo" presStyleCnt="0"/>
      <dgm:spPr/>
      <dgm:t>
        <a:bodyPr/>
        <a:lstStyle/>
        <a:p>
          <a:endParaRPr lang="es-MX"/>
        </a:p>
      </dgm:t>
    </dgm:pt>
    <dgm:pt modelId="{9ECDA542-C099-164D-9A83-3E74A3A8EC02}" type="pres">
      <dgm:prSet presAssocID="{7A3C06D8-3C0B-D74E-8226-3937FCEC6688}" presName="vertThree" presStyleCnt="0"/>
      <dgm:spPr/>
      <dgm:t>
        <a:bodyPr/>
        <a:lstStyle/>
        <a:p>
          <a:endParaRPr lang="es-MX"/>
        </a:p>
      </dgm:t>
    </dgm:pt>
    <dgm:pt modelId="{8B036FEE-A430-154E-8B67-B0A1556CF256}" type="pres">
      <dgm:prSet presAssocID="{7A3C06D8-3C0B-D74E-8226-3937FCEC668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1D1A9-3FF4-AF43-B1A5-0F0056E8890C}" type="pres">
      <dgm:prSet presAssocID="{7A3C06D8-3C0B-D74E-8226-3937FCEC6688}" presName="horzThree" presStyleCnt="0"/>
      <dgm:spPr/>
      <dgm:t>
        <a:bodyPr/>
        <a:lstStyle/>
        <a:p>
          <a:endParaRPr lang="es-MX"/>
        </a:p>
      </dgm:t>
    </dgm:pt>
    <dgm:pt modelId="{3B542076-6F38-0143-A246-D32F04DD442D}" type="pres">
      <dgm:prSet presAssocID="{1BA13F27-915C-B24C-A0FE-53300F2E692D}" presName="sibSpaceThree" presStyleCnt="0"/>
      <dgm:spPr/>
      <dgm:t>
        <a:bodyPr/>
        <a:lstStyle/>
        <a:p>
          <a:endParaRPr lang="es-MX"/>
        </a:p>
      </dgm:t>
    </dgm:pt>
    <dgm:pt modelId="{14878E56-F92F-F145-A0CC-E9AF94968DC1}" type="pres">
      <dgm:prSet presAssocID="{0944D8E6-6951-694F-958E-5659BDEFB59A}" presName="vertThree" presStyleCnt="0"/>
      <dgm:spPr/>
      <dgm:t>
        <a:bodyPr/>
        <a:lstStyle/>
        <a:p>
          <a:endParaRPr lang="es-MX"/>
        </a:p>
      </dgm:t>
    </dgm:pt>
    <dgm:pt modelId="{746DBA60-4116-FB45-804C-D08FE5D49185}" type="pres">
      <dgm:prSet presAssocID="{0944D8E6-6951-694F-958E-5659BDEFB59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DFAD0-1CF3-924F-A13F-A7EAEC9F6071}" type="pres">
      <dgm:prSet presAssocID="{0944D8E6-6951-694F-958E-5659BDEFB59A}" presName="horzThree" presStyleCnt="0"/>
      <dgm:spPr/>
      <dgm:t>
        <a:bodyPr/>
        <a:lstStyle/>
        <a:p>
          <a:endParaRPr lang="es-MX"/>
        </a:p>
      </dgm:t>
    </dgm:pt>
  </dgm:ptLst>
  <dgm:cxnLst>
    <dgm:cxn modelId="{84907E2D-5629-4346-A130-BC0DE1358073}" srcId="{FBB8B617-5928-014F-BC0E-0F407D396A07}" destId="{5A4D3B89-F1AB-1A4D-91C0-DFCA608C56D9}" srcOrd="0" destOrd="0" parTransId="{0762FEB3-E010-3043-8A7D-9F5061BF3F48}" sibTransId="{92FFB7BC-39BB-D044-B7F6-BFF64E364038}"/>
    <dgm:cxn modelId="{2760EBE6-6D8E-4AE8-AA21-D0CF7BF747E8}" type="presOf" srcId="{E67BE4D4-B389-964D-964C-B6BC6815BB32}" destId="{D63E5993-F4B2-C345-AABB-7FCC946ECC94}" srcOrd="0" destOrd="0" presId="urn:microsoft.com/office/officeart/2005/8/layout/hierarchy4"/>
    <dgm:cxn modelId="{344D2FAA-99CB-4F98-9661-1261AE16F12E}" type="presOf" srcId="{B984B49C-EDCC-194A-B9BA-F69E5F4AC6A5}" destId="{D9CBE998-D04A-D945-AE28-A2AFD0A3A657}" srcOrd="0" destOrd="0" presId="urn:microsoft.com/office/officeart/2005/8/layout/hierarchy4"/>
    <dgm:cxn modelId="{83EB15CD-10A6-432A-B5E9-E22B8F9F1CCA}" type="presOf" srcId="{0944D8E6-6951-694F-958E-5659BDEFB59A}" destId="{746DBA60-4116-FB45-804C-D08FE5D49185}" srcOrd="0" destOrd="0" presId="urn:microsoft.com/office/officeart/2005/8/layout/hierarchy4"/>
    <dgm:cxn modelId="{C2A42F8E-0FA6-4848-9CA7-807882E3D36E}" type="presOf" srcId="{FBB8B617-5928-014F-BC0E-0F407D396A07}" destId="{B0429CF3-E410-0847-9DF9-B31ED9D3A6C7}" srcOrd="0" destOrd="0" presId="urn:microsoft.com/office/officeart/2005/8/layout/hierarchy4"/>
    <dgm:cxn modelId="{64E80CA8-B7C5-4C85-8B47-C5E210C9FE10}" type="presOf" srcId="{5A4D3B89-F1AB-1A4D-91C0-DFCA608C56D9}" destId="{6B71E02A-08A1-9142-AE09-810AE276A7A4}" srcOrd="0" destOrd="0" presId="urn:microsoft.com/office/officeart/2005/8/layout/hierarchy4"/>
    <dgm:cxn modelId="{BF5E6729-2DA2-F344-A578-1293177EBECE}" srcId="{5A4D3B89-F1AB-1A4D-91C0-DFCA608C56D9}" destId="{E67BE4D4-B389-964D-964C-B6BC6815BB32}" srcOrd="1" destOrd="0" parTransId="{5A2F98C6-68D2-4942-9833-0D67BE51465E}" sibTransId="{21168385-5684-CE48-BE1C-CE63C4F62772}"/>
    <dgm:cxn modelId="{A6E73464-7F47-5F44-B3BA-6B0C86748D5E}" srcId="{CA75D63E-EFAB-2E4B-A638-E0051119EB52}" destId="{AA3D06F5-CFD2-604A-83B1-59AE54B81BED}" srcOrd="1" destOrd="0" parTransId="{1D7E3894-9146-7D46-9E0B-6CD72FF2E231}" sibTransId="{04BF881C-A66F-C14A-A736-7D340308C52A}"/>
    <dgm:cxn modelId="{9D1F8456-1764-EF4F-9C47-26925108707B}" srcId="{5A4D3B89-F1AB-1A4D-91C0-DFCA608C56D9}" destId="{CA75D63E-EFAB-2E4B-A638-E0051119EB52}" srcOrd="0" destOrd="0" parTransId="{8F01E7BD-E9FD-254F-B4AD-1471B72B5E8F}" sibTransId="{D9D6BAA1-793B-9245-90B0-D1C8BF37D246}"/>
    <dgm:cxn modelId="{C5AB0F63-37F7-AB40-9DED-7F58784EE344}" srcId="{CA75D63E-EFAB-2E4B-A638-E0051119EB52}" destId="{B984B49C-EDCC-194A-B9BA-F69E5F4AC6A5}" srcOrd="0" destOrd="0" parTransId="{702B86DA-871E-5742-8E58-DCA82DB48DFD}" sibTransId="{1B2E30C7-71AD-3D4A-A0CF-EBF06BA725EF}"/>
    <dgm:cxn modelId="{A13DAEB6-7623-4C9A-AD07-CD5288EA5FEE}" type="presOf" srcId="{AA3D06F5-CFD2-604A-83B1-59AE54B81BED}" destId="{18C21741-C6A5-4B44-890A-7B8151CDD957}" srcOrd="0" destOrd="0" presId="urn:microsoft.com/office/officeart/2005/8/layout/hierarchy4"/>
    <dgm:cxn modelId="{4F466E89-3CFD-478F-8CDB-3E58143747B3}" type="presOf" srcId="{7A3C06D8-3C0B-D74E-8226-3937FCEC6688}" destId="{8B036FEE-A430-154E-8B67-B0A1556CF256}" srcOrd="0" destOrd="0" presId="urn:microsoft.com/office/officeart/2005/8/layout/hierarchy4"/>
    <dgm:cxn modelId="{2AE5B070-A9F5-4F1E-B6C1-820B546D241B}" type="presOf" srcId="{CA75D63E-EFAB-2E4B-A638-E0051119EB52}" destId="{35918BDE-CA2C-3E46-A9E2-157C39249F0F}" srcOrd="0" destOrd="0" presId="urn:microsoft.com/office/officeart/2005/8/layout/hierarchy4"/>
    <dgm:cxn modelId="{3ECCDFD2-AE9A-3442-9917-B218D18E1D49}" srcId="{E67BE4D4-B389-964D-964C-B6BC6815BB32}" destId="{7A3C06D8-3C0B-D74E-8226-3937FCEC6688}" srcOrd="0" destOrd="0" parTransId="{BFB88597-C084-044D-88F9-B8EBF4144473}" sibTransId="{1BA13F27-915C-B24C-A0FE-53300F2E692D}"/>
    <dgm:cxn modelId="{22856A50-FF58-0142-A301-DDA5E80E89B6}" srcId="{E67BE4D4-B389-964D-964C-B6BC6815BB32}" destId="{0944D8E6-6951-694F-958E-5659BDEFB59A}" srcOrd="1" destOrd="0" parTransId="{AFADE49C-FFD1-6D45-B0A8-F98A73EAA7B5}" sibTransId="{9E85DF4F-F7A1-FD43-9C39-CB37CA9D951A}"/>
    <dgm:cxn modelId="{8DB5EB42-0DFE-42B9-A1F0-672B3452FCD7}" type="presParOf" srcId="{B0429CF3-E410-0847-9DF9-B31ED9D3A6C7}" destId="{B1A8E8A1-FA00-E44D-A9D1-26526FA768C3}" srcOrd="0" destOrd="0" presId="urn:microsoft.com/office/officeart/2005/8/layout/hierarchy4"/>
    <dgm:cxn modelId="{42B31AEF-CD81-46EA-9A3A-28A77EEE8587}" type="presParOf" srcId="{B1A8E8A1-FA00-E44D-A9D1-26526FA768C3}" destId="{6B71E02A-08A1-9142-AE09-810AE276A7A4}" srcOrd="0" destOrd="0" presId="urn:microsoft.com/office/officeart/2005/8/layout/hierarchy4"/>
    <dgm:cxn modelId="{5F44CC15-A15D-4E69-A768-EC34FE6099D6}" type="presParOf" srcId="{B1A8E8A1-FA00-E44D-A9D1-26526FA768C3}" destId="{DECEF2F9-13F0-E048-9B1A-6E0A9ADB9854}" srcOrd="1" destOrd="0" presId="urn:microsoft.com/office/officeart/2005/8/layout/hierarchy4"/>
    <dgm:cxn modelId="{2BC8E360-3DC1-4B52-9CDD-CC5699E2DB70}" type="presParOf" srcId="{B1A8E8A1-FA00-E44D-A9D1-26526FA768C3}" destId="{125ECD6A-8924-FF4A-AC3A-7849F7C2455D}" srcOrd="2" destOrd="0" presId="urn:microsoft.com/office/officeart/2005/8/layout/hierarchy4"/>
    <dgm:cxn modelId="{B2277588-9DAF-4FD6-9059-543B21A81089}" type="presParOf" srcId="{125ECD6A-8924-FF4A-AC3A-7849F7C2455D}" destId="{C6E09A60-7B09-3741-A03E-E27329CF8E0A}" srcOrd="0" destOrd="0" presId="urn:microsoft.com/office/officeart/2005/8/layout/hierarchy4"/>
    <dgm:cxn modelId="{002A8491-2F4D-476F-B671-2C46195FF446}" type="presParOf" srcId="{C6E09A60-7B09-3741-A03E-E27329CF8E0A}" destId="{35918BDE-CA2C-3E46-A9E2-157C39249F0F}" srcOrd="0" destOrd="0" presId="urn:microsoft.com/office/officeart/2005/8/layout/hierarchy4"/>
    <dgm:cxn modelId="{141389D7-90AD-4CDB-9155-CD7465DB9888}" type="presParOf" srcId="{C6E09A60-7B09-3741-A03E-E27329CF8E0A}" destId="{B6479AE3-6690-AE46-A921-6B2BC3214556}" srcOrd="1" destOrd="0" presId="urn:microsoft.com/office/officeart/2005/8/layout/hierarchy4"/>
    <dgm:cxn modelId="{859047B1-E0A8-41A4-B7E2-93B63EB4FBB1}" type="presParOf" srcId="{C6E09A60-7B09-3741-A03E-E27329CF8E0A}" destId="{0427863F-8165-E24D-ABE6-59BF9518F40F}" srcOrd="2" destOrd="0" presId="urn:microsoft.com/office/officeart/2005/8/layout/hierarchy4"/>
    <dgm:cxn modelId="{63ECC48D-5091-450F-B988-498FB792CD00}" type="presParOf" srcId="{0427863F-8165-E24D-ABE6-59BF9518F40F}" destId="{BD90200A-015D-6241-BDE4-DB403547AF11}" srcOrd="0" destOrd="0" presId="urn:microsoft.com/office/officeart/2005/8/layout/hierarchy4"/>
    <dgm:cxn modelId="{F391D434-9243-45FD-B972-AE65259CFCF6}" type="presParOf" srcId="{BD90200A-015D-6241-BDE4-DB403547AF11}" destId="{D9CBE998-D04A-D945-AE28-A2AFD0A3A657}" srcOrd="0" destOrd="0" presId="urn:microsoft.com/office/officeart/2005/8/layout/hierarchy4"/>
    <dgm:cxn modelId="{80F95F18-9F97-4204-8FDA-F95E97C99D12}" type="presParOf" srcId="{BD90200A-015D-6241-BDE4-DB403547AF11}" destId="{4EB1456E-99B3-A048-B7D3-7A7F7E0819B8}" srcOrd="1" destOrd="0" presId="urn:microsoft.com/office/officeart/2005/8/layout/hierarchy4"/>
    <dgm:cxn modelId="{18B163AA-C1AB-49C8-986F-45737D1AAE43}" type="presParOf" srcId="{0427863F-8165-E24D-ABE6-59BF9518F40F}" destId="{490AFFFC-4551-7E4B-9B51-FE0E530F1C62}" srcOrd="1" destOrd="0" presId="urn:microsoft.com/office/officeart/2005/8/layout/hierarchy4"/>
    <dgm:cxn modelId="{F6A3E235-A14D-4FA6-A62B-03ACF0034ED4}" type="presParOf" srcId="{0427863F-8165-E24D-ABE6-59BF9518F40F}" destId="{FF95E563-4332-254B-BEA9-F85559DF4BBF}" srcOrd="2" destOrd="0" presId="urn:microsoft.com/office/officeart/2005/8/layout/hierarchy4"/>
    <dgm:cxn modelId="{45500D59-B1A1-49CE-AFA5-7C29E6341569}" type="presParOf" srcId="{FF95E563-4332-254B-BEA9-F85559DF4BBF}" destId="{18C21741-C6A5-4B44-890A-7B8151CDD957}" srcOrd="0" destOrd="0" presId="urn:microsoft.com/office/officeart/2005/8/layout/hierarchy4"/>
    <dgm:cxn modelId="{F6FD663B-40CE-4775-A160-EED9AEB449EB}" type="presParOf" srcId="{FF95E563-4332-254B-BEA9-F85559DF4BBF}" destId="{C4A28EA0-521E-F344-AFFF-DFE99F65E9AB}" srcOrd="1" destOrd="0" presId="urn:microsoft.com/office/officeart/2005/8/layout/hierarchy4"/>
    <dgm:cxn modelId="{B472B848-1AF8-498F-985B-1AFF50D7F3F4}" type="presParOf" srcId="{125ECD6A-8924-FF4A-AC3A-7849F7C2455D}" destId="{3389534D-CA9C-164D-9F7E-9C3D4BDE90AB}" srcOrd="1" destOrd="0" presId="urn:microsoft.com/office/officeart/2005/8/layout/hierarchy4"/>
    <dgm:cxn modelId="{15B0B201-D252-4C2E-9B89-1C041B41B3B1}" type="presParOf" srcId="{125ECD6A-8924-FF4A-AC3A-7849F7C2455D}" destId="{F931F7D2-3595-3B48-B8E0-A91EA82C27C0}" srcOrd="2" destOrd="0" presId="urn:microsoft.com/office/officeart/2005/8/layout/hierarchy4"/>
    <dgm:cxn modelId="{1B076E06-F166-4C84-AB2B-A8CB121CC372}" type="presParOf" srcId="{F931F7D2-3595-3B48-B8E0-A91EA82C27C0}" destId="{D63E5993-F4B2-C345-AABB-7FCC946ECC94}" srcOrd="0" destOrd="0" presId="urn:microsoft.com/office/officeart/2005/8/layout/hierarchy4"/>
    <dgm:cxn modelId="{75C51BEE-355A-4241-830B-169861974167}" type="presParOf" srcId="{F931F7D2-3595-3B48-B8E0-A91EA82C27C0}" destId="{D024E305-6390-D84A-8416-D6AE84B6ED36}" srcOrd="1" destOrd="0" presId="urn:microsoft.com/office/officeart/2005/8/layout/hierarchy4"/>
    <dgm:cxn modelId="{DAEF6DA3-C9FE-48CC-9328-AB50337CAAB9}" type="presParOf" srcId="{F931F7D2-3595-3B48-B8E0-A91EA82C27C0}" destId="{2F23C71A-D2D5-3D4C-813B-FB02C322A453}" srcOrd="2" destOrd="0" presId="urn:microsoft.com/office/officeart/2005/8/layout/hierarchy4"/>
    <dgm:cxn modelId="{A7960F6A-D1F9-41FF-89C3-510FFFFD82DB}" type="presParOf" srcId="{2F23C71A-D2D5-3D4C-813B-FB02C322A453}" destId="{9ECDA542-C099-164D-9A83-3E74A3A8EC02}" srcOrd="0" destOrd="0" presId="urn:microsoft.com/office/officeart/2005/8/layout/hierarchy4"/>
    <dgm:cxn modelId="{B7F78513-EFC0-4EC2-8BD0-D399596D619B}" type="presParOf" srcId="{9ECDA542-C099-164D-9A83-3E74A3A8EC02}" destId="{8B036FEE-A430-154E-8B67-B0A1556CF256}" srcOrd="0" destOrd="0" presId="urn:microsoft.com/office/officeart/2005/8/layout/hierarchy4"/>
    <dgm:cxn modelId="{6F4BCD7D-464D-4D63-8D31-EE0BF8976EA1}" type="presParOf" srcId="{9ECDA542-C099-164D-9A83-3E74A3A8EC02}" destId="{91E1D1A9-3FF4-AF43-B1A5-0F0056E8890C}" srcOrd="1" destOrd="0" presId="urn:microsoft.com/office/officeart/2005/8/layout/hierarchy4"/>
    <dgm:cxn modelId="{83E684FD-77D7-4BEB-A2FC-BE8A55448CD6}" type="presParOf" srcId="{2F23C71A-D2D5-3D4C-813B-FB02C322A453}" destId="{3B542076-6F38-0143-A246-D32F04DD442D}" srcOrd="1" destOrd="0" presId="urn:microsoft.com/office/officeart/2005/8/layout/hierarchy4"/>
    <dgm:cxn modelId="{74BE4472-08D9-4BA4-A133-818E3B8CB420}" type="presParOf" srcId="{2F23C71A-D2D5-3D4C-813B-FB02C322A453}" destId="{14878E56-F92F-F145-A0CC-E9AF94968DC1}" srcOrd="2" destOrd="0" presId="urn:microsoft.com/office/officeart/2005/8/layout/hierarchy4"/>
    <dgm:cxn modelId="{43839468-95E0-4F31-99A2-966C1B431237}" type="presParOf" srcId="{14878E56-F92F-F145-A0CC-E9AF94968DC1}" destId="{746DBA60-4116-FB45-804C-D08FE5D49185}" srcOrd="0" destOrd="0" presId="urn:microsoft.com/office/officeart/2005/8/layout/hierarchy4"/>
    <dgm:cxn modelId="{DF9E279C-1BF4-4373-AD86-E3A7864CC79A}" type="presParOf" srcId="{14878E56-F92F-F145-A0CC-E9AF94968DC1}" destId="{55DDFAD0-1CF3-924F-A13F-A7EAEC9F607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1E02A-08A1-9142-AE09-810AE276A7A4}">
      <dsp:nvSpPr>
        <dsp:cNvPr id="0" name=""/>
        <dsp:cNvSpPr/>
      </dsp:nvSpPr>
      <dsp:spPr>
        <a:xfrm>
          <a:off x="0" y="0"/>
          <a:ext cx="6649886" cy="734738"/>
        </a:xfrm>
        <a:prstGeom prst="roundRect">
          <a:avLst>
            <a:gd name="adj" fmla="val 10000"/>
          </a:avLst>
        </a:prstGeom>
        <a:solidFill>
          <a:srgbClr val="1436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INFORMACIÓN PÚBLICA</a:t>
          </a:r>
          <a:endParaRPr lang="es-ES" sz="3200" kern="1200" dirty="0"/>
        </a:p>
      </dsp:txBody>
      <dsp:txXfrm>
        <a:off x="21520" y="21520"/>
        <a:ext cx="6606846" cy="691698"/>
      </dsp:txXfrm>
    </dsp:sp>
    <dsp:sp modelId="{35918BDE-CA2C-3E46-A9E2-157C39249F0F}">
      <dsp:nvSpPr>
        <dsp:cNvPr id="0" name=""/>
        <dsp:cNvSpPr/>
      </dsp:nvSpPr>
      <dsp:spPr>
        <a:xfrm>
          <a:off x="2456" y="848095"/>
          <a:ext cx="3257934" cy="734738"/>
        </a:xfrm>
        <a:prstGeom prst="roundRect">
          <a:avLst>
            <a:gd name="adj" fmla="val 10000"/>
          </a:avLst>
        </a:prstGeom>
        <a:solidFill>
          <a:srgbClr val="21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LIBRE ACCESO</a:t>
          </a:r>
          <a:endParaRPr lang="es-ES" sz="3200" kern="1200" dirty="0"/>
        </a:p>
      </dsp:txBody>
      <dsp:txXfrm>
        <a:off x="23976" y="869615"/>
        <a:ext cx="3214894" cy="691698"/>
      </dsp:txXfrm>
    </dsp:sp>
    <dsp:sp modelId="{D9CBE998-D04A-D945-AE28-A2AFD0A3A657}">
      <dsp:nvSpPr>
        <dsp:cNvPr id="0" name=""/>
        <dsp:cNvSpPr/>
      </dsp:nvSpPr>
      <dsp:spPr>
        <a:xfrm>
          <a:off x="2456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FUNDAMENTAL</a:t>
          </a:r>
          <a:endParaRPr lang="es-ES" sz="1700" kern="1200" dirty="0"/>
        </a:p>
      </dsp:txBody>
      <dsp:txXfrm>
        <a:off x="23976" y="1716991"/>
        <a:ext cx="1552422" cy="691698"/>
      </dsp:txXfrm>
    </dsp:sp>
    <dsp:sp modelId="{18C21741-C6A5-4B44-890A-7B8151CDD957}">
      <dsp:nvSpPr>
        <dsp:cNvPr id="0" name=""/>
        <dsp:cNvSpPr/>
      </dsp:nvSpPr>
      <dsp:spPr>
        <a:xfrm>
          <a:off x="1664928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ORDINARIA</a:t>
          </a:r>
          <a:endParaRPr lang="es-ES" sz="1700" kern="1200" dirty="0"/>
        </a:p>
      </dsp:txBody>
      <dsp:txXfrm>
        <a:off x="1686448" y="1716991"/>
        <a:ext cx="1552422" cy="691698"/>
      </dsp:txXfrm>
    </dsp:sp>
    <dsp:sp modelId="{D63E5993-F4B2-C345-AABB-7FCC946ECC94}">
      <dsp:nvSpPr>
        <dsp:cNvPr id="0" name=""/>
        <dsp:cNvSpPr/>
      </dsp:nvSpPr>
      <dsp:spPr>
        <a:xfrm>
          <a:off x="3394409" y="848095"/>
          <a:ext cx="3257934" cy="734738"/>
        </a:xfrm>
        <a:prstGeom prst="roundRect">
          <a:avLst>
            <a:gd name="adj" fmla="val 10000"/>
          </a:avLst>
        </a:prstGeom>
        <a:solidFill>
          <a:srgbClr val="21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PROTEGIDA</a:t>
          </a:r>
          <a:endParaRPr lang="es-ES" sz="3200" kern="1200" dirty="0"/>
        </a:p>
      </dsp:txBody>
      <dsp:txXfrm>
        <a:off x="3415929" y="869615"/>
        <a:ext cx="3214894" cy="691698"/>
      </dsp:txXfrm>
    </dsp:sp>
    <dsp:sp modelId="{8B036FEE-A430-154E-8B67-B0A1556CF256}">
      <dsp:nvSpPr>
        <dsp:cNvPr id="0" name=""/>
        <dsp:cNvSpPr/>
      </dsp:nvSpPr>
      <dsp:spPr>
        <a:xfrm>
          <a:off x="3394409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CONFIDENCIAL</a:t>
          </a:r>
          <a:endParaRPr lang="es-ES" sz="1700" kern="1200" dirty="0"/>
        </a:p>
      </dsp:txBody>
      <dsp:txXfrm>
        <a:off x="3415929" y="1716991"/>
        <a:ext cx="1552422" cy="691698"/>
      </dsp:txXfrm>
    </dsp:sp>
    <dsp:sp modelId="{746DBA60-4116-FB45-804C-D08FE5D49185}">
      <dsp:nvSpPr>
        <dsp:cNvPr id="0" name=""/>
        <dsp:cNvSpPr/>
      </dsp:nvSpPr>
      <dsp:spPr>
        <a:xfrm>
          <a:off x="5056881" y="1695471"/>
          <a:ext cx="1595462" cy="73473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RESERVADA</a:t>
          </a:r>
          <a:endParaRPr lang="es-ES" sz="1700" kern="1200" dirty="0"/>
        </a:p>
      </dsp:txBody>
      <dsp:txXfrm>
        <a:off x="5078401" y="1716991"/>
        <a:ext cx="1552422" cy="69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DE5A-31A8-490A-9882-80DB0A3429F5}" type="datetimeFigureOut">
              <a:rPr lang="es-MX" smtClean="0"/>
              <a:t>03/11/2015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8F52A-F4C8-435A-AD9B-4FE294803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08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74F9-3B43-4796-A08A-8E577B3F95DA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E8CB0-A087-4DEB-8A79-13BE4B43E6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153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909B3-584B-BC4A-8740-7B1D7578AE28}" type="slidenum">
              <a:rPr lang="es-MX" sz="1200">
                <a:cs typeface="Arial" charset="0"/>
              </a:rPr>
              <a:pPr eaLnBrk="1" hangingPunct="1"/>
              <a:t>1</a:t>
            </a:fld>
            <a:endParaRPr lang="es-MX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1. Los titulares</a:t>
            </a:r>
            <a:r>
              <a:rPr lang="es-MX" baseline="0" dirty="0" smtClean="0"/>
              <a:t> pueden solicitar el acceso a sus datos en posesión de entes públicos, a qué éstos sean corregidos, rectificados, o incluso a oponerse a que sean transferidos.</a:t>
            </a:r>
            <a:r>
              <a:rPr lang="es-MX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2. Se involucran varias personas: en el caso de la UDG, el</a:t>
            </a:r>
            <a:r>
              <a:rPr lang="es-MX" baseline="0" dirty="0" smtClean="0"/>
              <a:t> </a:t>
            </a:r>
            <a:r>
              <a:rPr lang="es-MX" dirty="0" smtClean="0"/>
              <a:t>titular de los datos personales que los</a:t>
            </a:r>
            <a:r>
              <a:rPr lang="es-MX" baseline="0" dirty="0" smtClean="0"/>
              <a:t> entrega</a:t>
            </a:r>
            <a:r>
              <a:rPr lang="es-MX" dirty="0" smtClean="0"/>
              <a:t>, el área administrativa que custodia los datos personales, y la Coordinación de Transparencia y Archivo General. </a:t>
            </a:r>
            <a:r>
              <a:rPr lang="es-MX" b="1" dirty="0" smtClean="0"/>
              <a:t>No</a:t>
            </a:r>
            <a:r>
              <a:rPr lang="es-MX" b="1" baseline="0" dirty="0" smtClean="0"/>
              <a:t> se puede garantizar el derecho de acceso a la información y la protección de datos personales, sino se involucran todos los servidores públicos.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3. El ejercicio de los derechos inician con una solicitud presentada ante la institución que posé la información, quien cuenta con plazos breves para su tramitación.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8CB0-A087-4DEB-8A79-13BE4B43E638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3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5. Por ello la importancia</a:t>
            </a:r>
            <a:r>
              <a:rPr lang="es-MX" baseline="0" dirty="0" smtClean="0"/>
              <a:t> de trabajar en conjunto y estar en completa comunicación los departamentos y el encargado en materia de transparencia de las instituciones.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8CB0-A087-4DEB-8A79-13BE4B43E638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3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s-MX" dirty="0">
              <a:latin typeface="Calibri" charset="0"/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F17CC8-2F9A-724F-9B45-6FB703E74815}" type="slidenum">
              <a:rPr lang="es-MX" sz="1200">
                <a:cs typeface="Arial" charset="0"/>
              </a:rPr>
              <a:pPr eaLnBrk="1" hangingPunct="1"/>
              <a:t>12</a:t>
            </a:fld>
            <a:endParaRPr lang="es-MX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736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736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80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8CB0-A087-4DEB-8A79-13BE4B43E638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10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7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0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2338" y="747713"/>
            <a:ext cx="4989512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28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8"/>
            <a:ext cx="5467350" cy="39292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8"/>
            <a:ext cx="5467350" cy="3929241"/>
          </a:xfrm>
          <a:prstGeom prst="rect">
            <a:avLst/>
          </a:prstGeom>
        </p:spPr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FUNDAMENTAL: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Plantilla del personal.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financiera. (presupuesto, deuda, donativos, subsidios, viajes oficiales)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de adquisiciones.</a:t>
            </a:r>
          </a:p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NUEVA LEY: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Planes y programas de estudio.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 de profesores con licencia.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Listado de las becas y apoyos, procedimientos y requisitos.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Convocatorias a concursos de oposición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8"/>
            <a:ext cx="5467350" cy="3929241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RESERVADA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Cualquier persona podría preguntar antes de la visita del Presidente, dónde se colocarán las guardias presidenciales o la cantidad de elementos que protegerán al Presidente. Esta información existe y es pública, pero por su naturaleza no puede ser entregada sino hasta que se haya concluido dicha visita.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1247775"/>
            <a:ext cx="4487862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419" y="4802408"/>
            <a:ext cx="5467350" cy="3929241"/>
          </a:xfrm>
          <a:prstGeom prst="rect">
            <a:avLst/>
          </a:prstGeom>
        </p:spPr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CONFIDENCIAL: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Documentación alguna relativa a un estudiante en particular y sus estudios realizados.</a:t>
            </a:r>
          </a:p>
          <a:p>
            <a:pPr algn="just"/>
            <a:r>
              <a:rPr lang="es-MX" b="0" baseline="0" dirty="0" smtClean="0"/>
              <a:t>Datos sobre la familia de los estudiantes. </a:t>
            </a:r>
          </a:p>
          <a:p>
            <a:pPr algn="just"/>
            <a:r>
              <a:rPr lang="es-MX" b="0" baseline="0" dirty="0" smtClean="0"/>
              <a:t>Estudios médicos.</a:t>
            </a:r>
          </a:p>
          <a:p>
            <a:pPr algn="just"/>
            <a:endParaRPr lang="es-MX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5405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Algunos casos de excepción:</a:t>
            </a:r>
          </a:p>
          <a:p>
            <a:r>
              <a:rPr lang="es-MX" b="0" dirty="0" smtClean="0"/>
              <a:t>Orden judicial.</a:t>
            </a:r>
          </a:p>
          <a:p>
            <a:r>
              <a:rPr lang="es-MX" b="0" dirty="0" smtClean="0"/>
              <a:t>Sea para fines estadísticos</a:t>
            </a:r>
            <a:r>
              <a:rPr lang="es-MX" b="0" baseline="0" dirty="0" smtClean="0"/>
              <a:t> que no pueda asociarse con el titular.</a:t>
            </a:r>
          </a:p>
          <a:p>
            <a:r>
              <a:rPr lang="es-MX" b="0" baseline="0" dirty="0" smtClean="0"/>
              <a:t>Se relacione con estímulos, apoyos, subsidios y recursos públicos.</a:t>
            </a:r>
          </a:p>
          <a:p>
            <a:r>
              <a:rPr lang="es-MX" b="0" baseline="0" dirty="0" smtClean="0"/>
              <a:t>Se transmita entre autoridades, solamente para el ejercicio de sus atribuciones.</a:t>
            </a:r>
          </a:p>
          <a:p>
            <a:r>
              <a:rPr lang="es-MX" b="0" baseline="0" dirty="0" smtClean="0"/>
              <a:t>Esté establecido el alguna legislación como información NO confidencial.</a:t>
            </a:r>
          </a:p>
          <a:p>
            <a:endParaRPr lang="es-MX" b="0" baseline="0" dirty="0" smtClean="0"/>
          </a:p>
          <a:p>
            <a:r>
              <a:rPr lang="es-MX" b="1" dirty="0" smtClean="0"/>
              <a:t>Medidas técnicas</a:t>
            </a:r>
            <a:r>
              <a:rPr lang="es-MX" b="1" baseline="0" dirty="0" smtClean="0"/>
              <a:t> y administrativas:</a:t>
            </a:r>
          </a:p>
          <a:p>
            <a:r>
              <a:rPr lang="es-MX" b="0" baseline="0" dirty="0" smtClean="0"/>
              <a:t>Mantener los expedientes con datos personales con esa referencia.</a:t>
            </a:r>
          </a:p>
          <a:p>
            <a:r>
              <a:rPr lang="es-MX" b="0" baseline="0" dirty="0" smtClean="0"/>
              <a:t>Mantener dichos archivos en gavetas distintas del resto de la información pública.</a:t>
            </a:r>
          </a:p>
          <a:p>
            <a:r>
              <a:rPr lang="es-MX" b="0" baseline="0" dirty="0" smtClean="0"/>
              <a:t>Determinar responsables del resguardo de los datos personales y de personas autorizados para su acceso.</a:t>
            </a:r>
          </a:p>
          <a:p>
            <a:r>
              <a:rPr lang="es-MX" b="0" baseline="0" dirty="0" smtClean="0"/>
              <a:t>Llevar registro de los datos personales que son transferidos.</a:t>
            </a:r>
          </a:p>
          <a:p>
            <a:endParaRPr lang="es-MX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E8CB0-A087-4DEB-8A79-13BE4B43E638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8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6DC0-6EF8-4458-8B2C-59D4740640B2}" type="datetimeFigureOut">
              <a:rPr lang="es-MX" smtClean="0"/>
              <a:pPr/>
              <a:t>03/11/2015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F155-5A0D-451C-B7B1-7D4A413285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/>
          <a:stretch/>
        </p:blipFill>
        <p:spPr>
          <a:xfrm>
            <a:off x="-148167" y="-27384"/>
            <a:ext cx="6088319" cy="6309320"/>
          </a:xfrm>
          <a:prstGeom prst="rect">
            <a:avLst/>
          </a:prstGeom>
        </p:spPr>
      </p:pic>
      <p:pic>
        <p:nvPicPr>
          <p:cNvPr id="14337" name="Imagen 8" descr="original_CMYK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5"/>
          <a:stretch>
            <a:fillRect/>
          </a:stretch>
        </p:blipFill>
        <p:spPr bwMode="auto">
          <a:xfrm>
            <a:off x="5867400" y="3140968"/>
            <a:ext cx="32766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5" t="92149" r="61156"/>
          <a:stretch>
            <a:fillRect/>
          </a:stretch>
        </p:blipFill>
        <p:spPr bwMode="auto">
          <a:xfrm>
            <a:off x="-71438" y="6237288"/>
            <a:ext cx="9215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1 CuadroTexto"/>
          <p:cNvSpPr txBox="1">
            <a:spLocks noChangeArrowheads="1"/>
          </p:cNvSpPr>
          <p:nvPr/>
        </p:nvSpPr>
        <p:spPr bwMode="auto">
          <a:xfrm>
            <a:off x="5940152" y="116632"/>
            <a:ext cx="31260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MX" sz="3200" b="1" dirty="0" smtClean="0">
                <a:solidFill>
                  <a:srgbClr val="2A7487"/>
                </a:solidFill>
                <a:latin typeface="American Typewriter" charset="0"/>
                <a:cs typeface="American Typewriter" charset="0"/>
              </a:rPr>
              <a:t>Transparencia y Protección </a:t>
            </a:r>
            <a:r>
              <a:rPr lang="es-MX" sz="3200" b="1" dirty="0">
                <a:solidFill>
                  <a:srgbClr val="2A7487"/>
                </a:solidFill>
                <a:latin typeface="American Typewriter" charset="0"/>
                <a:cs typeface="American Typewriter" charset="0"/>
              </a:rPr>
              <a:t>de datos </a:t>
            </a:r>
            <a:r>
              <a:rPr lang="es-MX" sz="3200" b="1" dirty="0" smtClean="0">
                <a:solidFill>
                  <a:srgbClr val="2A7487"/>
                </a:solidFill>
                <a:latin typeface="American Typewriter" charset="0"/>
                <a:cs typeface="American Typewriter" charset="0"/>
              </a:rPr>
              <a:t>personales</a:t>
            </a:r>
            <a:endParaRPr lang="es-MX" sz="3200" b="1" dirty="0">
              <a:solidFill>
                <a:srgbClr val="2A7487"/>
              </a:solidFill>
              <a:latin typeface="American Typewriter" charset="0"/>
              <a:cs typeface="American Typewriter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73300" y="6237288"/>
            <a:ext cx="67627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dale Mono" charset="0"/>
              </a:rPr>
              <a:t>#</a:t>
            </a:r>
            <a:r>
              <a:rPr lang="es-ES" sz="32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ndale Mono" charset="0"/>
              </a:rPr>
              <a:t>HagamosTransparencia</a:t>
            </a:r>
            <a:endParaRPr lang="es-ES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ndale Mono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27538" y="2378695"/>
            <a:ext cx="4716462" cy="12207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356099" y="2452529"/>
            <a:ext cx="46085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bg1"/>
                </a:solidFill>
                <a:latin typeface="+mj-lt"/>
              </a:rPr>
              <a:t>Cynthia Cantero Pacheco</a:t>
            </a:r>
          </a:p>
          <a:p>
            <a:pPr algn="r">
              <a:defRPr/>
            </a:pPr>
            <a:r>
              <a:rPr lang="es-MX" sz="2000" b="1" dirty="0">
                <a:solidFill>
                  <a:schemeClr val="bg1"/>
                </a:solidFill>
                <a:latin typeface="+mj-lt"/>
              </a:rPr>
              <a:t>Presidenta del Consejo</a:t>
            </a:r>
          </a:p>
        </p:txBody>
      </p:sp>
      <p:sp>
        <p:nvSpPr>
          <p:cNvPr id="14344" name="3 CuadroTexto"/>
          <p:cNvSpPr txBox="1">
            <a:spLocks noChangeArrowheads="1"/>
          </p:cNvSpPr>
          <p:nvPr/>
        </p:nvSpPr>
        <p:spPr bwMode="auto">
          <a:xfrm>
            <a:off x="4932363" y="2989089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MX" sz="1800" b="1" dirty="0" smtClean="0">
                <a:solidFill>
                  <a:srgbClr val="FFFFFF"/>
                </a:solidFill>
                <a:latin typeface="Andale Mono" charset="0"/>
                <a:cs typeface="Andale Mono" charset="0"/>
              </a:rPr>
              <a:t>Noviembre, </a:t>
            </a:r>
            <a:r>
              <a:rPr lang="es-MX" sz="1800" b="1" dirty="0">
                <a:solidFill>
                  <a:srgbClr val="FFFFFF"/>
                </a:solidFill>
                <a:latin typeface="Andale Mono" charset="0"/>
                <a:cs typeface="Andale Mono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437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436096" y="1052736"/>
            <a:ext cx="3168352" cy="1872208"/>
          </a:xfrm>
          <a:prstGeom prst="rect">
            <a:avLst/>
          </a:prstGeom>
        </p:spPr>
      </p:pic>
      <p:pic>
        <p:nvPicPr>
          <p:cNvPr id="11" name="Imagen 10" descr="85179318.jp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5"/>
          <a:stretch/>
        </p:blipFill>
        <p:spPr>
          <a:xfrm>
            <a:off x="0" y="-9668"/>
            <a:ext cx="3779912" cy="309121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208912" cy="309634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s-MX" sz="2400" dirty="0">
                <a:solidFill>
                  <a:schemeClr val="tx1"/>
                </a:solidFill>
              </a:rPr>
              <a:t>Los datos personales pertenecen a sus titulares, y </a:t>
            </a:r>
            <a:r>
              <a:rPr lang="es-MX" sz="2400" dirty="0" smtClean="0">
                <a:solidFill>
                  <a:schemeClr val="tx1"/>
                </a:solidFill>
              </a:rPr>
              <a:t>la protección de los datos personales son </a:t>
            </a:r>
            <a:r>
              <a:rPr lang="es-MX" sz="2400" dirty="0">
                <a:solidFill>
                  <a:schemeClr val="tx1"/>
                </a:solidFill>
              </a:rPr>
              <a:t>derechos irrenunciables y intransferibles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  <a:endParaRPr lang="es-MX" sz="1600" dirty="0" smtClean="0">
              <a:solidFill>
                <a:srgbClr val="000000"/>
              </a:solidFill>
            </a:endParaRPr>
          </a:p>
          <a:p>
            <a:pPr marL="514350" indent="-514350" algn="just">
              <a:buAutoNum type="arabicPeriod" startAt="2"/>
            </a:pPr>
            <a:r>
              <a:rPr lang="es-MX" sz="2400" dirty="0" smtClean="0">
                <a:solidFill>
                  <a:srgbClr val="000000"/>
                </a:solidFill>
              </a:rPr>
              <a:t>La protección a los datos personales y el ejercicio del acceso a la información pública involucra a TODOS los servidores públicos.</a:t>
            </a:r>
          </a:p>
          <a:p>
            <a:pPr marL="514350" indent="-514350" algn="just">
              <a:buAutoNum type="arabicPeriod" startAt="2"/>
            </a:pPr>
            <a:r>
              <a:rPr lang="es-MX" sz="2400" dirty="0" smtClean="0">
                <a:solidFill>
                  <a:srgbClr val="000000"/>
                </a:solidFill>
              </a:rPr>
              <a:t>El ejercicio de estos derechos es gratuito, sencillo y con plazos breves para responder.</a:t>
            </a:r>
            <a:endParaRPr lang="es-MX" sz="2800" dirty="0" smtClean="0">
              <a:solidFill>
                <a:srgbClr val="000000"/>
              </a:solidFill>
            </a:endParaRPr>
          </a:p>
          <a:p>
            <a:pPr algn="just"/>
            <a:endParaRPr lang="es-MX" sz="2800" dirty="0" smtClean="0">
              <a:solidFill>
                <a:srgbClr val="000000"/>
              </a:solidFill>
            </a:endParaRPr>
          </a:p>
          <a:p>
            <a:pPr algn="just"/>
            <a:endParaRPr lang="es-MX" sz="2800" dirty="0" smtClean="0">
              <a:solidFill>
                <a:srgbClr val="000000"/>
              </a:solidFill>
            </a:endParaRPr>
          </a:p>
          <a:p>
            <a:pPr algn="just"/>
            <a:endParaRPr lang="es-MX" sz="280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1115616" y="1772816"/>
            <a:ext cx="4536504" cy="7200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59632" y="1916832"/>
            <a:ext cx="41044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3648" y="18448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Consideraciones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08104" y="1196752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ndale Mono"/>
                <a:cs typeface="Andale Mono"/>
              </a:rPr>
              <a:t>Protección a los datos </a:t>
            </a:r>
            <a:r>
              <a:rPr lang="es-MX" sz="2000" dirty="0" smtClean="0">
                <a:latin typeface="Andale Mono"/>
                <a:cs typeface="Andale Mono"/>
              </a:rPr>
              <a:t>personales / </a:t>
            </a:r>
            <a:r>
              <a:rPr lang="es-MX" sz="2000" dirty="0">
                <a:latin typeface="Andale Mono"/>
                <a:cs typeface="Andale Mono"/>
              </a:rPr>
              <a:t>derecho de acceso a la información pública </a:t>
            </a:r>
            <a:endParaRPr lang="es-ES" sz="20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139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436096" y="1052736"/>
            <a:ext cx="3168352" cy="1872208"/>
          </a:xfrm>
          <a:prstGeom prst="rect">
            <a:avLst/>
          </a:prstGeom>
        </p:spPr>
      </p:pic>
      <p:pic>
        <p:nvPicPr>
          <p:cNvPr id="11" name="Imagen 10" descr="85179318.jp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5"/>
          <a:stretch/>
        </p:blipFill>
        <p:spPr>
          <a:xfrm>
            <a:off x="0" y="-9668"/>
            <a:ext cx="3779912" cy="3091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1115616" y="1772816"/>
            <a:ext cx="4536504" cy="7200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59632" y="1916832"/>
            <a:ext cx="4104456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3648" y="184482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Consideraciones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08104" y="1196752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ndale Mono"/>
                <a:cs typeface="Andale Mono"/>
              </a:rPr>
              <a:t>Protección a los datos </a:t>
            </a:r>
            <a:r>
              <a:rPr lang="es-MX" sz="2000" dirty="0" smtClean="0">
                <a:latin typeface="Andale Mono"/>
                <a:cs typeface="Andale Mono"/>
              </a:rPr>
              <a:t>personales / </a:t>
            </a:r>
            <a:r>
              <a:rPr lang="es-MX" sz="2000" dirty="0">
                <a:latin typeface="Andale Mono"/>
                <a:cs typeface="Andale Mono"/>
              </a:rPr>
              <a:t>derecho de acceso a la información pública </a:t>
            </a:r>
            <a:endParaRPr lang="es-ES" sz="2000" dirty="0">
              <a:latin typeface="Andale Mono"/>
              <a:cs typeface="Andale Mon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350100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4. Las instituciones públicas deben </a:t>
            </a:r>
            <a:r>
              <a:rPr lang="es-MX" sz="2400" b="1" dirty="0"/>
              <a:t>implementar  acciones</a:t>
            </a:r>
            <a:r>
              <a:rPr lang="es-MX" sz="2400" dirty="0"/>
              <a:t> encaminadas a cumplir con las disposiciones en esta materia.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5. Todos los que manejamos </a:t>
            </a:r>
            <a:r>
              <a:rPr lang="es-MX" sz="2400" b="1" dirty="0"/>
              <a:t>datos personales e información pública </a:t>
            </a:r>
            <a:r>
              <a:rPr lang="es-MX" sz="2400" dirty="0"/>
              <a:t>somos responsables de su uso, y el </a:t>
            </a:r>
            <a:r>
              <a:rPr lang="es-MX" sz="2400" b="1" dirty="0"/>
              <a:t>incumplimiento a las disposiciones implican responsabilidad penal, civil y administrativa, así como sanciones pecuniarias para los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3133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alisco_Mapa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5" b="-1"/>
          <a:stretch/>
        </p:blipFill>
        <p:spPr>
          <a:xfrm>
            <a:off x="15035" y="0"/>
            <a:ext cx="6195856" cy="40223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3347864" y="692696"/>
            <a:ext cx="5025736" cy="1944216"/>
          </a:xfrm>
          <a:prstGeom prst="rect">
            <a:avLst/>
          </a:prstGeom>
        </p:spPr>
      </p:pic>
      <p:pic>
        <p:nvPicPr>
          <p:cNvPr id="16399" name="Imagen 34" descr="original_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>
            <a:fillRect/>
          </a:stretch>
        </p:blipFill>
        <p:spPr bwMode="auto">
          <a:xfrm>
            <a:off x="8470900" y="6318250"/>
            <a:ext cx="7429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3491880" y="773614"/>
            <a:ext cx="4714875" cy="17454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401" name="Rectángulo 2"/>
          <p:cNvSpPr>
            <a:spLocks noChangeArrowheads="1"/>
          </p:cNvSpPr>
          <p:nvPr/>
        </p:nvSpPr>
        <p:spPr bwMode="auto">
          <a:xfrm>
            <a:off x="3491880" y="764704"/>
            <a:ext cx="4730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ndale Mono" charset="0"/>
                <a:cs typeface="Andale Mono" charset="0"/>
              </a:rPr>
              <a:t>¿Quién garantiza estos derechos en Jalisco?</a:t>
            </a:r>
            <a:endParaRPr lang="es-ES" sz="3600" dirty="0">
              <a:latin typeface="Andale Mono" charset="0"/>
              <a:cs typeface="Andale Mono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3437706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endParaRPr lang="es-MX" sz="1600" dirty="0"/>
          </a:p>
          <a:p>
            <a:pPr algn="just"/>
            <a:r>
              <a:rPr lang="es-MX" sz="2400" dirty="0"/>
              <a:t>Los </a:t>
            </a:r>
            <a:r>
              <a:rPr lang="es-MX" sz="2400" b="1" dirty="0"/>
              <a:t>particulares inconformes</a:t>
            </a:r>
            <a:r>
              <a:rPr lang="es-MX" sz="2400" dirty="0"/>
              <a:t> con el trámite de una solicitud de información o protección de sus datos personales puede acudir al órgano garante a presentar su inconformidad. </a:t>
            </a:r>
            <a:endParaRPr lang="es-MX" sz="2400" dirty="0" smtClean="0"/>
          </a:p>
          <a:p>
            <a:pPr algn="just"/>
            <a:endParaRPr lang="es-MX" sz="1600" dirty="0"/>
          </a:p>
          <a:p>
            <a:pPr algn="just"/>
            <a:r>
              <a:rPr lang="es-MX" sz="2400" b="1" dirty="0" smtClean="0"/>
              <a:t>Recurso </a:t>
            </a:r>
            <a:r>
              <a:rPr lang="es-MX" sz="2400" b="1" dirty="0"/>
              <a:t>de revisión, </a:t>
            </a:r>
            <a:r>
              <a:rPr lang="es-MX" sz="2400" b="1" dirty="0" smtClean="0"/>
              <a:t>revisión oficiosa (recurso de protección de datos personales) </a:t>
            </a:r>
            <a:r>
              <a:rPr lang="es-MX" sz="2400" b="1" dirty="0"/>
              <a:t>o de </a:t>
            </a:r>
            <a:r>
              <a:rPr lang="es-MX" sz="2400" b="1" dirty="0" smtClean="0"/>
              <a:t>transparencia.</a:t>
            </a:r>
            <a:endParaRPr lang="es-MX" sz="2400" b="1" dirty="0"/>
          </a:p>
        </p:txBody>
      </p:sp>
      <p:pic>
        <p:nvPicPr>
          <p:cNvPr id="10" name="Imagen 9" descr="original_horizont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" y="2895777"/>
            <a:ext cx="5102224" cy="146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1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981" r="2133" b="4549"/>
          <a:stretch/>
        </p:blipFill>
        <p:spPr>
          <a:xfrm>
            <a:off x="-141103" y="0"/>
            <a:ext cx="4494740" cy="6858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3508629" y="4194045"/>
            <a:ext cx="1017415" cy="1187870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086532" y="1628799"/>
            <a:ext cx="7329819" cy="410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dirty="0" smtClean="0">
              <a:latin typeface="Calibri"/>
              <a:cs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353637" y="405104"/>
            <a:ext cx="46084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_tradnl" sz="2400" dirty="0" smtClean="0">
                <a:cs typeface="Calibri"/>
              </a:rPr>
              <a:t>Órgano público </a:t>
            </a:r>
            <a:r>
              <a:rPr lang="es-ES_tradnl" sz="2400" b="1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autónomo </a:t>
            </a:r>
            <a:r>
              <a:rPr lang="es-ES_tradnl" sz="2400" dirty="0" smtClean="0">
                <a:cs typeface="Calibri"/>
              </a:rPr>
              <a:t>con</a:t>
            </a:r>
            <a:r>
              <a:rPr lang="es-ES_tradnl" sz="2400" b="1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 </a:t>
            </a:r>
            <a:r>
              <a:rPr lang="es-ES_tradnl" sz="2400" dirty="0" smtClean="0">
                <a:cs typeface="Calibri"/>
              </a:rPr>
              <a:t>personalidad jurídica y patrimonio propio, </a:t>
            </a:r>
            <a:r>
              <a:rPr lang="es-MX" sz="2400" dirty="0" smtClean="0">
                <a:cs typeface="Calibri"/>
              </a:rPr>
              <a:t>imparcial e independiente.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dirty="0" smtClean="0">
                <a:cs typeface="Calibri"/>
              </a:rPr>
              <a:t>Resuelve controversias. (recursos sobre </a:t>
            </a:r>
            <a:r>
              <a:rPr lang="es-MX" sz="2400" b="1" dirty="0" smtClean="0">
                <a:cs typeface="Calibri"/>
              </a:rPr>
              <a:t>acceso a información pública, </a:t>
            </a:r>
            <a:r>
              <a:rPr lang="es-MX" sz="2400" b="1" dirty="0">
                <a:cs typeface="Calibri"/>
              </a:rPr>
              <a:t>protección de datos personales y </a:t>
            </a:r>
            <a:r>
              <a:rPr lang="es-MX" sz="2400" b="1" dirty="0" smtClean="0">
                <a:cs typeface="Calibri"/>
              </a:rPr>
              <a:t>transparencia).</a:t>
            </a:r>
            <a:endParaRPr lang="es-MX" sz="2400" dirty="0" smtClean="0">
              <a:cs typeface="Calibri"/>
            </a:endParaRP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dirty="0" smtClean="0">
                <a:cs typeface="Calibri"/>
              </a:rPr>
              <a:t>Supervisa </a:t>
            </a:r>
            <a:r>
              <a:rPr lang="es-MX" sz="2400" dirty="0">
                <a:cs typeface="Calibri"/>
              </a:rPr>
              <a:t>la </a:t>
            </a:r>
            <a:r>
              <a:rPr lang="es-MX" sz="2400" dirty="0" smtClean="0">
                <a:cs typeface="Calibri"/>
              </a:rPr>
              <a:t>transparencia </a:t>
            </a:r>
            <a:r>
              <a:rPr lang="es-MX" sz="2400" dirty="0">
                <a:cs typeface="Calibri"/>
              </a:rPr>
              <a:t>en las instituciones </a:t>
            </a:r>
            <a:r>
              <a:rPr lang="es-MX" sz="2400" dirty="0" smtClean="0">
                <a:cs typeface="Calibri"/>
              </a:rPr>
              <a:t>públicas.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MX" sz="2400" b="1" dirty="0" smtClean="0">
                <a:cs typeface="Calibri"/>
              </a:rPr>
              <a:t>Sanciona</a:t>
            </a:r>
            <a:r>
              <a:rPr lang="es-MX" sz="2400" dirty="0" smtClean="0">
                <a:cs typeface="Calibri"/>
              </a:rPr>
              <a:t> a quien no cumple.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" sz="2400" dirty="0" smtClean="0"/>
              <a:t>Capacita</a:t>
            </a:r>
            <a:r>
              <a:rPr lang="es-ES" sz="2400" dirty="0"/>
              <a:t>, asesora, promueve y difunde los </a:t>
            </a:r>
            <a:r>
              <a:rPr lang="es-ES" sz="2400" dirty="0" smtClean="0"/>
              <a:t>derechos, y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§"/>
            </a:pPr>
            <a:r>
              <a:rPr lang="es-ES" sz="2400" dirty="0" smtClean="0"/>
              <a:t>Gobierno Abierto</a:t>
            </a:r>
            <a:endParaRPr lang="es-ES" sz="2400" dirty="0"/>
          </a:p>
        </p:txBody>
      </p:sp>
      <p:sp>
        <p:nvSpPr>
          <p:cNvPr id="15" name="Rectángulo 14"/>
          <p:cNvSpPr/>
          <p:nvPr/>
        </p:nvSpPr>
        <p:spPr>
          <a:xfrm>
            <a:off x="1068353" y="4244871"/>
            <a:ext cx="3285284" cy="1048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original_horizontal.png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14" y="4194045"/>
            <a:ext cx="3590056" cy="1033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" descr="1658074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9" b="21498"/>
          <a:stretch/>
        </p:blipFill>
        <p:spPr bwMode="auto">
          <a:xfrm>
            <a:off x="0" y="1"/>
            <a:ext cx="9180513" cy="210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9" t="61156" b="20065"/>
          <a:stretch>
            <a:fillRect/>
          </a:stretch>
        </p:blipFill>
        <p:spPr bwMode="auto">
          <a:xfrm>
            <a:off x="4932363" y="980728"/>
            <a:ext cx="4248150" cy="112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34037" y="1113098"/>
            <a:ext cx="442430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215968"/>
                </a:solidFill>
                <a:latin typeface="Andale Mono" charset="0"/>
                <a:cs typeface="Andale Mono" charset="0"/>
              </a:rPr>
              <a:t>Infracciones y sanciones</a:t>
            </a:r>
            <a:endParaRPr lang="es-ES" b="1" dirty="0">
              <a:solidFill>
                <a:srgbClr val="215968"/>
              </a:solidFill>
              <a:latin typeface="Andale Mono" charset="0"/>
              <a:cs typeface="Andale Mono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086532" y="1916832"/>
            <a:ext cx="7329819" cy="4104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400" dirty="0" smtClean="0">
              <a:latin typeface="Calibri"/>
              <a:cs typeface="Calibri"/>
            </a:endParaRPr>
          </a:p>
        </p:txBody>
      </p:sp>
      <p:graphicFrame>
        <p:nvGraphicFramePr>
          <p:cNvPr id="1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89919"/>
              </p:ext>
            </p:extLst>
          </p:nvPr>
        </p:nvGraphicFramePr>
        <p:xfrm>
          <a:off x="562604" y="2276872"/>
          <a:ext cx="8055304" cy="4315986"/>
        </p:xfrm>
        <a:graphic>
          <a:graphicData uri="http://schemas.openxmlformats.org/drawingml/2006/table">
            <a:tbl>
              <a:tblPr/>
              <a:tblGrid>
                <a:gridCol w="2854154"/>
                <a:gridCol w="5201150"/>
              </a:tblGrid>
              <a:tr h="38164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$700 - $70,000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incrementa: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$7,000 - $105,000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(reformas Ley)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 publicar información fundamental.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 No resolver en tiempo las solicitudes </a:t>
                      </a:r>
                      <a:r>
                        <a:rPr lang="es-ES" sz="1800" baseline="0" dirty="0" smtClean="0">
                          <a:latin typeface="Calibri" pitchFamily="34" charset="0"/>
                        </a:rPr>
                        <a:t> de información o de protección de datos personales.</a:t>
                      </a:r>
                      <a:r>
                        <a:rPr lang="es-ES" sz="1800" dirty="0" smtClean="0"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Utilizar de manera inadecuada e irresponsable la información confidencial o reservada.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Actuar con dolo o mala fe en la tramitación de las solicitudes de información.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dirty="0" smtClean="0">
                          <a:latin typeface="Calibri" pitchFamily="34" charset="0"/>
                        </a:rPr>
                        <a:t>Sustraer,</a:t>
                      </a:r>
                      <a:r>
                        <a:rPr lang="es-ES" sz="1800" baseline="0" dirty="0" smtClean="0">
                          <a:latin typeface="Calibri" pitchFamily="34" charset="0"/>
                        </a:rPr>
                        <a:t> ocultar o inutilizar información pública.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Negar o entregar información incompleta o fuera de los plazos que establece la Ley.</a:t>
                      </a:r>
                      <a:endParaRPr lang="es-ES" sz="1800" dirty="0" smtClean="0">
                        <a:latin typeface="Calibri" pitchFamily="34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Difundir, distribuir, transferir, comercializar o permitir el acceso a la información confidencial o reservada.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Incumplir las resoluciones del ITEI.</a:t>
                      </a:r>
                    </a:p>
                  </a:txBody>
                  <a:tcPr marL="91441" marR="91441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2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75" y="217994"/>
            <a:ext cx="3709004" cy="1513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5695" t="92149" r="61156"/>
          <a:stretch/>
        </p:blipFill>
        <p:spPr>
          <a:xfrm>
            <a:off x="2119722" y="1085454"/>
            <a:ext cx="2557764" cy="305296"/>
          </a:xfrm>
          <a:prstGeom prst="rect">
            <a:avLst/>
          </a:prstGeom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6407" y="1787068"/>
            <a:ext cx="8248041" cy="4814558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es-MX" sz="2200" dirty="0" smtClean="0"/>
              <a:t>Disponer </a:t>
            </a:r>
            <a:r>
              <a:rPr lang="es-MX" sz="2200" dirty="0"/>
              <a:t>de información </a:t>
            </a:r>
            <a:r>
              <a:rPr lang="es-MX" sz="2200" dirty="0" smtClean="0"/>
              <a:t>pública </a:t>
            </a:r>
            <a:r>
              <a:rPr lang="es-MX" sz="2200" dirty="0"/>
              <a:t>permite </a:t>
            </a:r>
            <a:r>
              <a:rPr lang="es-MX" sz="2200" dirty="0" smtClean="0"/>
              <a:t>mejor la calidad de vida de las personas y tomar decisiones sustentadas,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Reduce </a:t>
            </a:r>
            <a:r>
              <a:rPr lang="es-MX" sz="2200" dirty="0"/>
              <a:t>costos de transacción, porque permite conocer particularidades como fechas, </a:t>
            </a:r>
            <a:r>
              <a:rPr lang="es-MX" sz="2200" dirty="0" smtClean="0"/>
              <a:t>condiciones, requisitos </a:t>
            </a:r>
            <a:r>
              <a:rPr lang="es-MX" sz="2200" dirty="0"/>
              <a:t>y otras características </a:t>
            </a:r>
            <a:r>
              <a:rPr lang="es-MX" sz="2200" dirty="0" smtClean="0"/>
              <a:t>de trámites realizados por las instituciones públicas,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Se </a:t>
            </a:r>
            <a:r>
              <a:rPr lang="es-MX" sz="2200" dirty="0"/>
              <a:t>hacen procesos más transparentes, </a:t>
            </a:r>
            <a:r>
              <a:rPr lang="es-MX" sz="2200" dirty="0" smtClean="0"/>
              <a:t>y se </a:t>
            </a:r>
            <a:r>
              <a:rPr lang="es-MX" sz="2200" dirty="0"/>
              <a:t>impide prácticas monopólicas y actos </a:t>
            </a:r>
            <a:r>
              <a:rPr lang="es-MX" sz="2200" dirty="0" smtClean="0"/>
              <a:t>discrecionales,</a:t>
            </a:r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Permite </a:t>
            </a:r>
            <a:r>
              <a:rPr lang="es-MX" sz="2200" dirty="0"/>
              <a:t>fomentar buenas prácticas entre los particulares y </a:t>
            </a:r>
            <a:r>
              <a:rPr lang="es-MX" sz="2200" dirty="0" smtClean="0"/>
              <a:t>entes públicos, y</a:t>
            </a:r>
            <a:endParaRPr lang="es-MX" sz="2200" dirty="0"/>
          </a:p>
          <a:p>
            <a:pPr marL="514350" lvl="0" indent="-514350" algn="just">
              <a:buAutoNum type="arabicPeriod"/>
            </a:pPr>
            <a:r>
              <a:rPr lang="es-MX" sz="2200" dirty="0" smtClean="0"/>
              <a:t>Fomenta </a:t>
            </a:r>
            <a:r>
              <a:rPr lang="es-MX" sz="2200" dirty="0"/>
              <a:t>la rendición de cuentas e inhibe la opacidad y corrupción.  </a:t>
            </a:r>
            <a:endParaRPr lang="es-MX" sz="2200" dirty="0" smtClean="0"/>
          </a:p>
          <a:p>
            <a:pPr marL="0" lvl="0" indent="0" algn="just">
              <a:buNone/>
            </a:pPr>
            <a:endParaRPr lang="es-MX" sz="2200" dirty="0"/>
          </a:p>
        </p:txBody>
      </p:sp>
      <p:sp>
        <p:nvSpPr>
          <p:cNvPr id="5" name="Rectángulo 4"/>
          <p:cNvSpPr/>
          <p:nvPr/>
        </p:nvSpPr>
        <p:spPr>
          <a:xfrm>
            <a:off x="1" y="6020012"/>
            <a:ext cx="9144000" cy="8379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584582" y="596343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i="1" dirty="0">
                <a:solidFill>
                  <a:srgbClr val="FFFFFF"/>
                </a:solidFill>
              </a:rPr>
              <a:t>La información pública </a:t>
            </a:r>
            <a:r>
              <a:rPr lang="es-MX" sz="2400" i="1" dirty="0" smtClean="0">
                <a:solidFill>
                  <a:srgbClr val="FFFFFF"/>
                </a:solidFill>
              </a:rPr>
              <a:t>puede </a:t>
            </a:r>
            <a:r>
              <a:rPr lang="es-MX" sz="2400" i="1" dirty="0">
                <a:solidFill>
                  <a:srgbClr val="FFFFFF"/>
                </a:solidFill>
              </a:rPr>
              <a:t>ser reutilizada para diseñar soluciones.</a:t>
            </a:r>
            <a:endParaRPr lang="es-MX" sz="2000" i="1" dirty="0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04270" y="282184"/>
            <a:ext cx="5737360" cy="1431057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647085" y="423277"/>
            <a:ext cx="6745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¿Para qué sirve la Transparencia?</a:t>
            </a:r>
            <a:endParaRPr lang="es-ES" sz="35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6081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5595" y="3153742"/>
            <a:ext cx="496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s-E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www.itei.org.mx</a:t>
            </a:r>
            <a:endParaRPr lang="es-ES" sz="3600" b="1" dirty="0">
              <a:solidFill>
                <a:schemeClr val="tx1">
                  <a:lumMod val="50000"/>
                  <a:lumOff val="5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39952" y="4077072"/>
            <a:ext cx="4032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Av. Ignacio L. Vallarta 1312</a:t>
            </a:r>
          </a:p>
          <a:p>
            <a:pPr algn="ct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Col. Americana</a:t>
            </a:r>
          </a:p>
          <a:p>
            <a:pPr algn="ct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Guadalajara, Jalisco. CP 44610</a:t>
            </a:r>
          </a:p>
          <a:p>
            <a:pPr algn="ctr">
              <a:defRPr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(52)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33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36305745</a:t>
            </a:r>
          </a:p>
        </p:txBody>
      </p:sp>
      <p:pic>
        <p:nvPicPr>
          <p:cNvPr id="8" name="Imagen 7" descr="original_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95" y="1827721"/>
            <a:ext cx="4960965" cy="132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1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8" y="0"/>
            <a:ext cx="335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2416358" y="1305046"/>
            <a:ext cx="600035" cy="104934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610554" y="1464785"/>
            <a:ext cx="4311283" cy="77317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777302" y="1484810"/>
            <a:ext cx="414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Transparencia</a:t>
            </a:r>
            <a:endParaRPr lang="es-ES" sz="4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83599" y="2533722"/>
            <a:ext cx="6338240" cy="2943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b="1" dirty="0" smtClean="0">
                <a:latin typeface="Calibri"/>
                <a:cs typeface="Calibri"/>
              </a:rPr>
              <a:t>Dejar que la verdad este </a:t>
            </a:r>
            <a:r>
              <a:rPr lang="es-MX" sz="24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disponible</a:t>
            </a:r>
            <a:r>
              <a:rPr lang="es-MX" sz="2400" b="1" dirty="0" smtClean="0">
                <a:latin typeface="Calibri"/>
                <a:cs typeface="Calibri"/>
              </a:rPr>
              <a:t> para que todos la vean. Qué no se alteren u oculten los hechos que se realizan en el ejercicio de su función.</a:t>
            </a:r>
          </a:p>
          <a:p>
            <a:pPr marL="0" indent="0" algn="just">
              <a:buNone/>
            </a:pPr>
            <a:endParaRPr lang="es-ES_tradnl" sz="24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s-ES_tradnl" sz="2400" dirty="0">
              <a:latin typeface="Calibri"/>
              <a:cs typeface="Calibri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458951" y="5451343"/>
            <a:ext cx="6462888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400" dirty="0" smtClean="0">
                <a:solidFill>
                  <a:schemeClr val="bg1"/>
                </a:solidFill>
              </a:rPr>
              <a:t>Se encuentra íntimamente ligado al derecho de acceso a la información pública </a:t>
            </a:r>
            <a:r>
              <a:rPr lang="es-MX" sz="2800" b="1" dirty="0" smtClean="0">
                <a:solidFill>
                  <a:schemeClr val="bg1"/>
                </a:solidFill>
              </a:rPr>
              <a:t>uno de los derechos fundamentales del hombre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4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41775" b="9397"/>
          <a:stretch/>
        </p:blipFill>
        <p:spPr>
          <a:xfrm>
            <a:off x="7097889" y="0"/>
            <a:ext cx="2046111" cy="6858000"/>
          </a:xfrm>
          <a:prstGeom prst="rect">
            <a:avLst/>
          </a:prstGeom>
        </p:spPr>
      </p:pic>
      <p:pic>
        <p:nvPicPr>
          <p:cNvPr id="15" name="Imagen 14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71398" y="6318785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818441" y="1095218"/>
            <a:ext cx="8226779" cy="11291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1190" y="271043"/>
            <a:ext cx="8726715" cy="175487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 descr="monitos_caminando_ok.jpg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0493"/>
          <a:stretch/>
        </p:blipFill>
        <p:spPr>
          <a:xfrm>
            <a:off x="151190" y="271043"/>
            <a:ext cx="4698999" cy="1754874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7544" y="2420888"/>
            <a:ext cx="8151325" cy="392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342900" indent="-342900" algn="just">
              <a:spcBef>
                <a:spcPct val="20000"/>
              </a:spcBef>
              <a:buFont typeface="Wingdings" charset="2"/>
              <a:buChar char="§"/>
              <a:defRPr>
                <a:latin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_tradnl" sz="2000" dirty="0"/>
              <a:t>El derecho de </a:t>
            </a:r>
            <a:r>
              <a:rPr lang="es-ES_tradnl" sz="2000" b="1" dirty="0"/>
              <a:t>acceso a la información </a:t>
            </a:r>
            <a:r>
              <a:rPr lang="es-ES_tradnl" sz="2000" b="1" dirty="0" smtClean="0"/>
              <a:t>y la protección de datos personales</a:t>
            </a:r>
            <a:r>
              <a:rPr lang="es-ES_tradnl" sz="2000" dirty="0" smtClean="0"/>
              <a:t>, es </a:t>
            </a:r>
            <a:r>
              <a:rPr lang="es-ES_tradnl" sz="2000" dirty="0"/>
              <a:t>relativamente reciente en México</a:t>
            </a:r>
            <a:r>
              <a:rPr lang="es-ES_tradnl" sz="2000" dirty="0" smtClean="0"/>
              <a:t>.</a:t>
            </a:r>
          </a:p>
          <a:p>
            <a:r>
              <a:rPr lang="es-ES_tradnl" sz="2000" dirty="0" smtClean="0"/>
              <a:t>Actualmente son </a:t>
            </a:r>
            <a:r>
              <a:rPr lang="es-ES_tradnl" sz="2000" b="1" dirty="0"/>
              <a:t>garantías consagradas en la Constitución</a:t>
            </a:r>
            <a:r>
              <a:rPr lang="es-ES_tradnl" sz="2000" dirty="0"/>
              <a:t> Política del país</a:t>
            </a:r>
            <a:r>
              <a:rPr lang="es-ES_tradnl" sz="2000" dirty="0" smtClean="0"/>
              <a:t>.</a:t>
            </a:r>
            <a:endParaRPr lang="es-ES_tradnl" sz="2000" dirty="0"/>
          </a:p>
          <a:p>
            <a:r>
              <a:rPr lang="es-ES_tradnl" sz="2000" dirty="0"/>
              <a:t>En 2002 se publicó la </a:t>
            </a:r>
            <a:r>
              <a:rPr lang="es-ES_tradnl" sz="2000" b="1" dirty="0"/>
              <a:t>primera Ley de Transparencia en el país (Jalisco)</a:t>
            </a:r>
            <a:r>
              <a:rPr lang="es-ES_tradnl" sz="2000" dirty="0"/>
              <a:t>, y se han emitido cuatro leyes en la materia. </a:t>
            </a:r>
          </a:p>
          <a:p>
            <a:r>
              <a:rPr lang="es-ES_tradnl" sz="2000" dirty="0"/>
              <a:t>El pasado  04 de mayo se publicó en el D.O.F., la </a:t>
            </a:r>
            <a:r>
              <a:rPr lang="es-ES_tradnl" sz="2000" b="1" dirty="0"/>
              <a:t>Ley General de </a:t>
            </a:r>
            <a:r>
              <a:rPr lang="es-ES_tradnl" sz="2000" b="1" dirty="0" smtClean="0"/>
              <a:t>Transparencia</a:t>
            </a:r>
            <a:r>
              <a:rPr lang="es-ES_tradnl" sz="2000" dirty="0" smtClean="0"/>
              <a:t> que establece los pisos mínimos en el derecho de acceso a la información, la cual trae algunas </a:t>
            </a:r>
            <a:r>
              <a:rPr lang="es-ES_tradnl" sz="2000" b="1" dirty="0" smtClean="0"/>
              <a:t>reformas a la Ley en Jalisco</a:t>
            </a:r>
            <a:r>
              <a:rPr lang="es-ES_tradnl" sz="2000" dirty="0" smtClean="0"/>
              <a:t>.  </a:t>
            </a:r>
            <a:endParaRPr lang="es-ES_tradnl" sz="2000" dirty="0"/>
          </a:p>
          <a:p>
            <a:r>
              <a:rPr lang="es-ES_tradnl" sz="2000" dirty="0"/>
              <a:t>Se está elaborando una </a:t>
            </a:r>
            <a:r>
              <a:rPr lang="es-ES_tradnl" sz="2000" b="1" dirty="0"/>
              <a:t>Ley General de Datos Personales</a:t>
            </a:r>
            <a:r>
              <a:rPr lang="es-ES_tradnl" sz="2000" dirty="0"/>
              <a:t> para homologar ese derecho y sus términos, en todo el país</a:t>
            </a:r>
            <a:r>
              <a:rPr lang="es-ES_tradnl" sz="2000" dirty="0" smtClean="0"/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67111" y="804637"/>
            <a:ext cx="384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Generalidades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462322" y="0"/>
            <a:ext cx="5537693" cy="104644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29842" y="188640"/>
            <a:ext cx="5359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Sujetos obligados </a:t>
            </a:r>
          </a:p>
          <a:p>
            <a:pPr algn="ctr"/>
            <a:endParaRPr lang="es-ES" sz="28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12" name="Imagen 11" descr="original_horizont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686071" y="1046440"/>
            <a:ext cx="53036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Poderes de los Estados;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Órganos descentralizados y desconcentrados;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Universidades públicas con autonomía;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Órganos autónomos;</a:t>
            </a:r>
            <a:endParaRPr lang="es-ES" sz="2400" dirty="0"/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Ayuntamientos;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/>
              <a:t>Fideicomisos y fondos </a:t>
            </a:r>
            <a:r>
              <a:rPr lang="es-ES" sz="2400" dirty="0" smtClean="0"/>
              <a:t>públicos;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Partidos políticos y </a:t>
            </a:r>
            <a:r>
              <a:rPr lang="es-ES" sz="2400" u="sng" dirty="0" smtClean="0"/>
              <a:t>candidatos independientes;</a:t>
            </a:r>
            <a:endParaRPr lang="es-ES" sz="2400" u="sng" dirty="0"/>
          </a:p>
          <a:p>
            <a:pPr marL="342900" lvl="0" indent="-342900" algn="just">
              <a:buFont typeface="Arial"/>
              <a:buChar char="•"/>
            </a:pPr>
            <a:r>
              <a:rPr lang="es-ES" sz="2400" dirty="0" smtClean="0"/>
              <a:t>Personas físicas/morales que reciben recursos;</a:t>
            </a:r>
          </a:p>
          <a:p>
            <a:pPr marL="342900" lvl="0" indent="-342900" algn="just">
              <a:buFont typeface="Arial"/>
              <a:buChar char="•"/>
            </a:pPr>
            <a:r>
              <a:rPr lang="es-ES" sz="2400" u="sng" dirty="0" smtClean="0"/>
              <a:t>Personas que ejercen actos de autoridad;</a:t>
            </a:r>
          </a:p>
          <a:p>
            <a:pPr marL="342900" indent="-342900" algn="just">
              <a:buFont typeface="Arial"/>
              <a:buChar char="•"/>
            </a:pPr>
            <a:r>
              <a:rPr lang="es-ES" sz="2400" u="sng" dirty="0"/>
              <a:t>Colegio de </a:t>
            </a:r>
            <a:r>
              <a:rPr lang="es-ES" sz="2400" u="sng" dirty="0" smtClean="0"/>
              <a:t>Notarios; y</a:t>
            </a:r>
            <a:endParaRPr lang="es-ES" sz="2400" u="sng" dirty="0"/>
          </a:p>
          <a:p>
            <a:pPr marL="342900" lvl="0" indent="-342900" algn="just">
              <a:buFont typeface="Arial"/>
              <a:buChar char="•"/>
            </a:pPr>
            <a:r>
              <a:rPr lang="es-ES" sz="2400" u="sng" dirty="0" smtClean="0"/>
              <a:t>Sindicatos.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/>
          <a:srcRect r="56204" b="5725"/>
          <a:stretch/>
        </p:blipFill>
        <p:spPr>
          <a:xfrm>
            <a:off x="0" y="0"/>
            <a:ext cx="3225219" cy="69426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/>
          <a:srcRect l="15695" t="92149" r="61156"/>
          <a:stretch/>
        </p:blipFill>
        <p:spPr>
          <a:xfrm>
            <a:off x="2865555" y="4411637"/>
            <a:ext cx="561240" cy="25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5926952" y="367748"/>
            <a:ext cx="3104595" cy="1129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483" t="7011" b="6337"/>
          <a:stretch/>
        </p:blipFill>
        <p:spPr>
          <a:xfrm>
            <a:off x="0" y="0"/>
            <a:ext cx="6013950" cy="5442566"/>
          </a:xfrm>
          <a:prstGeom prst="rect">
            <a:avLst/>
          </a:prstGeom>
        </p:spPr>
      </p:pic>
      <p:graphicFrame>
        <p:nvGraphicFramePr>
          <p:cNvPr id="13" name="Diagrama 3"/>
          <p:cNvGraphicFramePr/>
          <p:nvPr>
            <p:extLst>
              <p:ext uri="{D42A27DB-BD31-4B8C-83A1-F6EECF244321}">
                <p14:modId xmlns:p14="http://schemas.microsoft.com/office/powerpoint/2010/main" val="817625207"/>
              </p:ext>
            </p:extLst>
          </p:nvPr>
        </p:nvGraphicFramePr>
        <p:xfrm>
          <a:off x="2231927" y="3436087"/>
          <a:ext cx="6654800" cy="243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3"/>
          <p:cNvSpPr/>
          <p:nvPr/>
        </p:nvSpPr>
        <p:spPr>
          <a:xfrm>
            <a:off x="2254432" y="624583"/>
            <a:ext cx="6565698" cy="1459962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31927" y="732516"/>
            <a:ext cx="658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Tipos de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información pública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134367742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6296"/>
          <a:stretch/>
        </p:blipFill>
        <p:spPr>
          <a:xfrm>
            <a:off x="0" y="0"/>
            <a:ext cx="2082046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2051720" y="367748"/>
            <a:ext cx="6907819" cy="2773220"/>
          </a:xfrm>
          <a:prstGeom prst="rect">
            <a:avLst/>
          </a:prstGeom>
        </p:spPr>
      </p:pic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tipos de informació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6680771" cy="24626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82046" y="3573016"/>
            <a:ext cx="1985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Información </a:t>
            </a:r>
            <a:r>
              <a:rPr lang="es-MX" sz="2000" dirty="0"/>
              <a:t>para todos los </a:t>
            </a:r>
            <a:r>
              <a:rPr lang="es-MX" sz="2000" dirty="0" smtClean="0"/>
              <a:t>sujetos obligados</a:t>
            </a:r>
            <a:endParaRPr lang="es-MX" sz="2000" dirty="0"/>
          </a:p>
        </p:txBody>
      </p:sp>
      <p:sp>
        <p:nvSpPr>
          <p:cNvPr id="19" name="Flecha derecha 18"/>
          <p:cNvSpPr/>
          <p:nvPr/>
        </p:nvSpPr>
        <p:spPr>
          <a:xfrm rot="16200000">
            <a:off x="2735796" y="2816933"/>
            <a:ext cx="720080" cy="6480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4067944" y="3579187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No se encuentra publicada, tampoco es información protegida, es de libre acceso. </a:t>
            </a:r>
            <a:endParaRPr lang="es-MX" sz="2000" dirty="0"/>
          </a:p>
        </p:txBody>
      </p:sp>
      <p:sp>
        <p:nvSpPr>
          <p:cNvPr id="12" name="Flecha derecha 18"/>
          <p:cNvSpPr/>
          <p:nvPr/>
        </p:nvSpPr>
        <p:spPr>
          <a:xfrm rot="16200000">
            <a:off x="4319972" y="2816932"/>
            <a:ext cx="720080" cy="6480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0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134367742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6296"/>
          <a:stretch/>
        </p:blipFill>
        <p:spPr>
          <a:xfrm>
            <a:off x="0" y="0"/>
            <a:ext cx="2082046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2051720" y="367748"/>
            <a:ext cx="6907819" cy="2773220"/>
          </a:xfrm>
          <a:prstGeom prst="rect">
            <a:avLst/>
          </a:prstGeom>
        </p:spPr>
      </p:pic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tipos de informació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6680771" cy="24626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82045" y="3789040"/>
            <a:ext cx="6718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Temporalmente queda prohibido su </a:t>
            </a:r>
            <a:r>
              <a:rPr lang="es-MX" sz="2800" dirty="0" smtClean="0"/>
              <a:t>acceso, publicación </a:t>
            </a:r>
            <a:r>
              <a:rPr lang="es-MX" sz="2800" dirty="0"/>
              <a:t>y difusión.</a:t>
            </a:r>
          </a:p>
        </p:txBody>
      </p:sp>
      <p:sp>
        <p:nvSpPr>
          <p:cNvPr id="19" name="Flecha derecha 18"/>
          <p:cNvSpPr/>
          <p:nvPr/>
        </p:nvSpPr>
        <p:spPr>
          <a:xfrm rot="16200000">
            <a:off x="7704348" y="2888940"/>
            <a:ext cx="720080" cy="6480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6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134367742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66296"/>
          <a:stretch/>
        </p:blipFill>
        <p:spPr>
          <a:xfrm>
            <a:off x="0" y="0"/>
            <a:ext cx="2082046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5695" t="92149" r="61156" b="2627"/>
          <a:stretch/>
        </p:blipFill>
        <p:spPr>
          <a:xfrm>
            <a:off x="2051720" y="367748"/>
            <a:ext cx="6907819" cy="2773220"/>
          </a:xfrm>
          <a:prstGeom prst="rect">
            <a:avLst/>
          </a:prstGeom>
        </p:spPr>
      </p:pic>
      <p:pic>
        <p:nvPicPr>
          <p:cNvPr id="9" name="Imagen 8" descr="original_horizont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2"/>
          <a:stretch/>
        </p:blipFill>
        <p:spPr>
          <a:xfrm>
            <a:off x="8429065" y="6262341"/>
            <a:ext cx="743157" cy="68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tipos de informació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6680771" cy="2462620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 rot="16200000">
            <a:off x="6048164" y="2888940"/>
            <a:ext cx="720080" cy="6480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CuadroTexto"/>
          <p:cNvSpPr txBox="1"/>
          <p:nvPr/>
        </p:nvSpPr>
        <p:spPr>
          <a:xfrm>
            <a:off x="2195735" y="3501003"/>
            <a:ext cx="67638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DATOS PERSONALES:</a:t>
            </a:r>
            <a:r>
              <a:rPr lang="es-MX" sz="2400" dirty="0" smtClean="0"/>
              <a:t> origen étnico o racial, características físicas, morales o emocionales, vida afectiva, o familiar, domicilio particular, patrimonio, ideología, creencia o convicción religiosa y filosófica, estado de salud física y mental, preferencia sexual.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b="1" dirty="0" smtClean="0"/>
              <a:t>Otros datos análogos</a:t>
            </a:r>
            <a:r>
              <a:rPr lang="es-MX" sz="2400" dirty="0" smtClean="0"/>
              <a:t> que afecten la intimidad y den origen a discriminación.</a:t>
            </a:r>
          </a:p>
          <a:p>
            <a:pPr algn="just"/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3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695" t="92149" r="61156" b="2627"/>
          <a:stretch/>
        </p:blipFill>
        <p:spPr>
          <a:xfrm>
            <a:off x="3347863" y="139617"/>
            <a:ext cx="5328593" cy="985127"/>
          </a:xfrm>
          <a:prstGeom prst="rect">
            <a:avLst/>
          </a:prstGeom>
        </p:spPr>
      </p:pic>
      <p:pic>
        <p:nvPicPr>
          <p:cNvPr id="8" name="Imagen 7" descr="479330804.jpg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8" r="24455" b="40252"/>
          <a:stretch/>
        </p:blipFill>
        <p:spPr>
          <a:xfrm>
            <a:off x="0" y="0"/>
            <a:ext cx="3398337" cy="685800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35896" y="1340768"/>
            <a:ext cx="5328592" cy="518457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charset="2"/>
              <a:buChar char="§"/>
            </a:pPr>
            <a:r>
              <a:rPr lang="es-MX" sz="2400" dirty="0" smtClean="0">
                <a:solidFill>
                  <a:srgbClr val="000000"/>
                </a:solidFill>
              </a:rPr>
              <a:t>Utilizar los datos solo para el fin que se recabaron.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2400" dirty="0" smtClean="0">
                <a:solidFill>
                  <a:srgbClr val="000000"/>
                </a:solidFill>
              </a:rPr>
              <a:t>Recabar solamente los datos que sean necesarios.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2400" dirty="0" smtClean="0">
                <a:solidFill>
                  <a:srgbClr val="000000"/>
                </a:solidFill>
              </a:rPr>
              <a:t>Solicitar el consentimiento para su transferencia. (casos excepción)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2400" dirty="0" smtClean="0">
                <a:solidFill>
                  <a:srgbClr val="000000"/>
                </a:solidFill>
              </a:rPr>
              <a:t>Permitir el ejercicio de derecho de datos personales. (ARCO)</a:t>
            </a:r>
          </a:p>
          <a:p>
            <a:pPr marL="457200" indent="-457200" algn="just">
              <a:buFont typeface="Wingdings" charset="2"/>
              <a:buChar char="§"/>
            </a:pPr>
            <a:r>
              <a:rPr lang="es-MX" sz="2400" dirty="0" smtClean="0">
                <a:solidFill>
                  <a:srgbClr val="000000"/>
                </a:solidFill>
              </a:rPr>
              <a:t>Implementar medidas técnicas y administrativas de seguridad para proteger los datos personales, evitar la sustracción de datos o el acceso de personas no autorizadas.</a:t>
            </a:r>
          </a:p>
          <a:p>
            <a:pPr marL="457200" indent="-457200" algn="just">
              <a:buFont typeface="Wingdings" charset="2"/>
              <a:buChar char="§"/>
            </a:pPr>
            <a:endParaRPr lang="es-MX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Wingdings" charset="2"/>
              <a:buChar char="§"/>
            </a:pPr>
            <a:endParaRPr lang="es-MX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Wingdings" charset="2"/>
              <a:buChar char="§"/>
            </a:pPr>
            <a:endParaRPr lang="es-MX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Wingdings" charset="2"/>
              <a:buChar char="§"/>
            </a:pPr>
            <a:endParaRPr lang="es-MX" sz="24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Wingdings" charset="2"/>
              <a:buChar char="§"/>
            </a:pPr>
            <a:endParaRPr lang="es-MX" sz="2400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560" y="260649"/>
            <a:ext cx="7992888" cy="72008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¿Cómo proteger los datos personales?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01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1320</Words>
  <Application>Microsoft Office PowerPoint</Application>
  <PresentationFormat>Presentación en pantalla (4:3)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Protección de Datos Personales</dc:title>
  <dc:creator>Luis Mireles</dc:creator>
  <cp:lastModifiedBy>Claudia Arteaga</cp:lastModifiedBy>
  <cp:revision>41</cp:revision>
  <cp:lastPrinted>2015-11-03T20:51:44Z</cp:lastPrinted>
  <dcterms:created xsi:type="dcterms:W3CDTF">2015-10-29T21:37:54Z</dcterms:created>
  <dcterms:modified xsi:type="dcterms:W3CDTF">2015-11-03T22:31:38Z</dcterms:modified>
</cp:coreProperties>
</file>